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4" r:id="rId1"/>
  </p:sldMasterIdLst>
  <p:notesMasterIdLst>
    <p:notesMasterId r:id="rId107"/>
  </p:notesMasterIdLst>
  <p:sldIdLst>
    <p:sldId id="256" r:id="rId2"/>
    <p:sldId id="431" r:id="rId3"/>
    <p:sldId id="257" r:id="rId4"/>
    <p:sldId id="258" r:id="rId5"/>
    <p:sldId id="271" r:id="rId6"/>
    <p:sldId id="273" r:id="rId7"/>
    <p:sldId id="276" r:id="rId8"/>
    <p:sldId id="278" r:id="rId9"/>
    <p:sldId id="281" r:id="rId10"/>
    <p:sldId id="282" r:id="rId11"/>
    <p:sldId id="293" r:id="rId12"/>
    <p:sldId id="284" r:id="rId13"/>
    <p:sldId id="287" r:id="rId14"/>
    <p:sldId id="289" r:id="rId15"/>
    <p:sldId id="290" r:id="rId16"/>
    <p:sldId id="292" r:id="rId17"/>
    <p:sldId id="295" r:id="rId18"/>
    <p:sldId id="297" r:id="rId19"/>
    <p:sldId id="301" r:id="rId20"/>
    <p:sldId id="302" r:id="rId21"/>
    <p:sldId id="303" r:id="rId22"/>
    <p:sldId id="425" r:id="rId23"/>
    <p:sldId id="304" r:id="rId24"/>
    <p:sldId id="426" r:id="rId25"/>
    <p:sldId id="428" r:id="rId26"/>
    <p:sldId id="305" r:id="rId27"/>
    <p:sldId id="306" r:id="rId28"/>
    <p:sldId id="312" r:id="rId29"/>
    <p:sldId id="313" r:id="rId30"/>
    <p:sldId id="314" r:id="rId31"/>
    <p:sldId id="315" r:id="rId32"/>
    <p:sldId id="319" r:id="rId33"/>
    <p:sldId id="322" r:id="rId34"/>
    <p:sldId id="323" r:id="rId35"/>
    <p:sldId id="324" r:id="rId36"/>
    <p:sldId id="325" r:id="rId37"/>
    <p:sldId id="327" r:id="rId38"/>
    <p:sldId id="330" r:id="rId39"/>
    <p:sldId id="332" r:id="rId40"/>
    <p:sldId id="334" r:id="rId41"/>
    <p:sldId id="335" r:id="rId42"/>
    <p:sldId id="336" r:id="rId43"/>
    <p:sldId id="338" r:id="rId44"/>
    <p:sldId id="339" r:id="rId45"/>
    <p:sldId id="340" r:id="rId46"/>
    <p:sldId id="342" r:id="rId47"/>
    <p:sldId id="343" r:id="rId48"/>
    <p:sldId id="344" r:id="rId49"/>
    <p:sldId id="345" r:id="rId50"/>
    <p:sldId id="346" r:id="rId51"/>
    <p:sldId id="347" r:id="rId52"/>
    <p:sldId id="348" r:id="rId53"/>
    <p:sldId id="352" r:id="rId54"/>
    <p:sldId id="354" r:id="rId55"/>
    <p:sldId id="355" r:id="rId56"/>
    <p:sldId id="364" r:id="rId57"/>
    <p:sldId id="365" r:id="rId58"/>
    <p:sldId id="370" r:id="rId59"/>
    <p:sldId id="369" r:id="rId60"/>
    <p:sldId id="371" r:id="rId61"/>
    <p:sldId id="373" r:id="rId62"/>
    <p:sldId id="375" r:id="rId63"/>
    <p:sldId id="376" r:id="rId64"/>
    <p:sldId id="378" r:id="rId65"/>
    <p:sldId id="380" r:id="rId66"/>
    <p:sldId id="381" r:id="rId67"/>
    <p:sldId id="382" r:id="rId68"/>
    <p:sldId id="383" r:id="rId69"/>
    <p:sldId id="384" r:id="rId70"/>
    <p:sldId id="385" r:id="rId71"/>
    <p:sldId id="387" r:id="rId72"/>
    <p:sldId id="432" r:id="rId73"/>
    <p:sldId id="389" r:id="rId74"/>
    <p:sldId id="390" r:id="rId75"/>
    <p:sldId id="391" r:id="rId76"/>
    <p:sldId id="392" r:id="rId77"/>
    <p:sldId id="393" r:id="rId78"/>
    <p:sldId id="394" r:id="rId79"/>
    <p:sldId id="395" r:id="rId80"/>
    <p:sldId id="396" r:id="rId81"/>
    <p:sldId id="398" r:id="rId82"/>
    <p:sldId id="401" r:id="rId83"/>
    <p:sldId id="400" r:id="rId84"/>
    <p:sldId id="402" r:id="rId85"/>
    <p:sldId id="403" r:id="rId86"/>
    <p:sldId id="404" r:id="rId87"/>
    <p:sldId id="408" r:id="rId88"/>
    <p:sldId id="409" r:id="rId89"/>
    <p:sldId id="410" r:id="rId90"/>
    <p:sldId id="411" r:id="rId91"/>
    <p:sldId id="412" r:id="rId92"/>
    <p:sldId id="413" r:id="rId93"/>
    <p:sldId id="415" r:id="rId94"/>
    <p:sldId id="416" r:id="rId95"/>
    <p:sldId id="417" r:id="rId96"/>
    <p:sldId id="433" r:id="rId97"/>
    <p:sldId id="418" r:id="rId98"/>
    <p:sldId id="419" r:id="rId99"/>
    <p:sldId id="422" r:id="rId100"/>
    <p:sldId id="420" r:id="rId101"/>
    <p:sldId id="423" r:id="rId102"/>
    <p:sldId id="434" r:id="rId103"/>
    <p:sldId id="436" r:id="rId104"/>
    <p:sldId id="268" r:id="rId105"/>
    <p:sldId id="439" r:id="rId106"/>
  </p:sldIdLst>
  <p:sldSz cx="18288000" cy="10287000"/>
  <p:notesSz cx="6858000" cy="9144000"/>
  <p:embeddedFontLst>
    <p:embeddedFont>
      <p:font typeface="Pretendard Variable" panose="02000003000000020004" pitchFamily="2" charset="-127"/>
      <p:regular r:id="rId108"/>
      <p:bold r:id="rId109"/>
    </p:embeddedFont>
    <p:embeddedFont>
      <p:font typeface="Pretendard Variable Medium" panose="02000003000000020004" pitchFamily="2" charset="-127"/>
      <p:regular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79" userDrawn="1">
          <p15:clr>
            <a:srgbClr val="A4A3A4"/>
          </p15:clr>
        </p15:guide>
        <p15:guide id="2" orient="horz"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3449"/>
    <a:srgbClr val="80675E"/>
    <a:srgbClr val="B8AB98"/>
    <a:srgbClr val="19957F"/>
    <a:srgbClr val="D92958"/>
    <a:srgbClr val="D6D58E"/>
    <a:srgbClr val="E6CE74"/>
    <a:srgbClr val="042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62" autoAdjust="0"/>
    <p:restoredTop sz="93980" autoAdjust="0"/>
  </p:normalViewPr>
  <p:slideViewPr>
    <p:cSldViewPr snapToObjects="1">
      <p:cViewPr>
        <p:scale>
          <a:sx n="76" d="100"/>
          <a:sy n="76" d="100"/>
        </p:scale>
        <p:origin x="954" y="-90"/>
      </p:cViewPr>
      <p:guideLst>
        <p:guide pos="2879"/>
        <p:guide orient="horz" pos="32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retendard Variable" panose="02000003000000020004" pitchFamily="2" charset="-127"/>
                <a:ea typeface="Pretendard Variable" panose="02000003000000020004" pitchFamily="2" charset="-127"/>
              </a:defRPr>
            </a:lvl1pPr>
          </a:lstStyle>
          <a:p>
            <a:endParaRPr lang="ko-KR" alt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retendard Variable" panose="02000003000000020004" pitchFamily="2" charset="-127"/>
                <a:ea typeface="Pretendard Variable" panose="02000003000000020004" pitchFamily="2" charset="-127"/>
              </a:defRPr>
            </a:lvl1pPr>
          </a:lstStyle>
          <a:p>
            <a:fld id="{10B13605-F471-454A-B127-1AF1B93086BE}" type="datetimeFigureOut">
              <a:rPr lang="ko-KR" altLang="en-US" smtClean="0"/>
              <a:pPr/>
              <a:t>2024-03-28</a:t>
            </a:fld>
            <a:endParaRPr lang="ko-KR" alt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retendard Variable" panose="02000003000000020004" pitchFamily="2" charset="-127"/>
                <a:ea typeface="Pretendard Variable" panose="02000003000000020004" pitchFamily="2" charset="-127"/>
              </a:defRPr>
            </a:lvl1pPr>
          </a:lstStyle>
          <a:p>
            <a:endParaRPr lang="ko-KR" alt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retendard Variable" panose="02000003000000020004" pitchFamily="2" charset="-127"/>
                <a:ea typeface="Pretendard Variable" panose="02000003000000020004" pitchFamily="2" charset="-127"/>
              </a:defRPr>
            </a:lvl1pPr>
          </a:lstStyle>
          <a:p>
            <a:fld id="{B138F97A-9846-4484-AFC9-1AA30A390DB7}" type="slidenum">
              <a:rPr lang="ko-KR" altLang="en-US" smtClean="0"/>
              <a:pPr/>
              <a:t>‹#›</a:t>
            </a:fld>
            <a:endParaRPr lang="ko-KR" altLang="en-US" dirty="0"/>
          </a:p>
        </p:txBody>
      </p:sp>
    </p:spTree>
    <p:extLst>
      <p:ext uri="{BB962C8B-B14F-4D97-AF65-F5344CB8AC3E}">
        <p14:creationId xmlns:p14="http://schemas.microsoft.com/office/powerpoint/2010/main" val="21699815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1pPr>
    <a:lvl2pPr marL="4572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2pPr>
    <a:lvl3pPr marL="9144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3pPr>
    <a:lvl4pPr marL="13716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4pPr>
    <a:lvl5pPr marL="1828800" algn="l" defTabSz="914400" rtl="0" eaLnBrk="1" latinLnBrk="1" hangingPunct="1">
      <a:defRPr sz="1200" kern="1200">
        <a:solidFill>
          <a:schemeClr val="tx1"/>
        </a:solidFill>
        <a:latin typeface="Pretendard Variable" panose="02000003000000020004" pitchFamily="2" charset="-127"/>
        <a:ea typeface="Pretendard Variable" panose="02000003000000020004"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안녕하세요 이번 퀀트 프로젝트에 대해 프레젠테이션을 하게 된 김현우입니다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a:t>
            </a:fld>
            <a:endParaRPr lang="ko-KR" altLang="en-US" dirty="0"/>
          </a:p>
        </p:txBody>
      </p:sp>
    </p:spTree>
    <p:extLst>
      <p:ext uri="{BB962C8B-B14F-4D97-AF65-F5344CB8AC3E}">
        <p14:creationId xmlns:p14="http://schemas.microsoft.com/office/powerpoint/2010/main" val="3100477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MYSQL </a:t>
            </a:r>
            <a:r>
              <a:rPr lang="ko-KR" altLang="en-US" dirty="0"/>
              <a:t>테이블에 테이블 정의를 해줍니다</a:t>
            </a:r>
            <a:r>
              <a:rPr lang="en-US" altLang="ko-KR" dirty="0"/>
              <a:t>. MYSQL</a:t>
            </a:r>
            <a:r>
              <a:rPr lang="ko-KR" altLang="en-US" dirty="0"/>
              <a:t>의 장점은 데이터의 무결성과 처리 속도에 있는데요</a:t>
            </a:r>
            <a:r>
              <a:rPr lang="en-US" altLang="ko-KR" dirty="0"/>
              <a:t>. </a:t>
            </a:r>
            <a:r>
              <a:rPr lang="ko-KR" altLang="en-US" dirty="0"/>
              <a:t>이렇게 정의 하는 것은 데이터의 무결성을 위함입니다</a:t>
            </a:r>
            <a:r>
              <a:rPr lang="en-US" altLang="ko-KR" dirty="0"/>
              <a:t>. </a:t>
            </a:r>
            <a:r>
              <a:rPr lang="ko-KR" altLang="en-US" dirty="0"/>
              <a:t>데이터 정의를 완료했으면 제가 크롤링하고 클린징한 데이터를 입력해 넣어야하는데요</a:t>
            </a:r>
            <a:r>
              <a:rPr lang="en-US" altLang="ko-KR" dirty="0"/>
              <a:t>. </a:t>
            </a:r>
            <a:r>
              <a:rPr lang="ko-KR" altLang="en-US" dirty="0"/>
              <a:t>이때 업서트 방식으로 입력합니다</a:t>
            </a:r>
            <a:r>
              <a:rPr lang="en-US" altLang="ko-KR" dirty="0"/>
              <a:t>. </a:t>
            </a:r>
            <a:r>
              <a:rPr lang="ko-KR" altLang="en-US" dirty="0"/>
              <a:t>업서트란 </a:t>
            </a:r>
            <a:r>
              <a:rPr lang="en-US" altLang="ko-KR" dirty="0"/>
              <a:t>Insert</a:t>
            </a:r>
            <a:r>
              <a:rPr lang="ko-KR" altLang="en-US" dirty="0"/>
              <a:t>와 </a:t>
            </a:r>
            <a:r>
              <a:rPr lang="en-US" altLang="ko-KR" dirty="0"/>
              <a:t>Update</a:t>
            </a:r>
            <a:r>
              <a:rPr lang="ko-KR" altLang="en-US" dirty="0"/>
              <a:t>의 합치말로 </a:t>
            </a:r>
            <a:r>
              <a:rPr lang="en-US" altLang="ko-KR" dirty="0"/>
              <a:t>Insert</a:t>
            </a:r>
            <a:r>
              <a:rPr lang="ko-KR" altLang="en-US" dirty="0"/>
              <a:t>입력하고 </a:t>
            </a:r>
            <a:r>
              <a:rPr lang="en-US" altLang="ko-KR" dirty="0"/>
              <a:t>Update</a:t>
            </a:r>
            <a:r>
              <a:rPr lang="ko-KR" altLang="en-US" dirty="0"/>
              <a:t>를 하라는 말입니다</a:t>
            </a:r>
            <a:r>
              <a:rPr lang="en-US" altLang="ko-KR" dirty="0"/>
              <a:t>. </a:t>
            </a:r>
            <a:r>
              <a:rPr lang="ko-KR" altLang="en-US" dirty="0"/>
              <a:t>예를 들어 날짜가 같은 데이터가 들어갔을 때</a:t>
            </a:r>
            <a:r>
              <a:rPr lang="en-US" altLang="ko-KR" dirty="0"/>
              <a:t>, </a:t>
            </a:r>
            <a:r>
              <a:rPr lang="ko-KR" altLang="en-US" dirty="0"/>
              <a:t>데이터의 무결성 원칙에 따라 오류가 날 수 있는데</a:t>
            </a:r>
            <a:r>
              <a:rPr lang="en-US" altLang="ko-KR" dirty="0"/>
              <a:t>, </a:t>
            </a:r>
            <a:r>
              <a:rPr lang="ko-KR" altLang="en-US" dirty="0"/>
              <a:t>이를 새 정보로 </a:t>
            </a:r>
            <a:r>
              <a:rPr lang="en-US" altLang="ko-KR" dirty="0"/>
              <a:t>update</a:t>
            </a:r>
            <a:r>
              <a:rPr lang="ko-KR" altLang="en-US" dirty="0"/>
              <a:t>를 하란 뜻입니다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a:t>
            </a:fld>
            <a:endParaRPr lang="ko-KR" altLang="en-US"/>
          </a:p>
        </p:txBody>
      </p:sp>
    </p:spTree>
    <p:extLst>
      <p:ext uri="{BB962C8B-B14F-4D97-AF65-F5344CB8AC3E}">
        <p14:creationId xmlns:p14="http://schemas.microsoft.com/office/powerpoint/2010/main" val="41837744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둘째날인 프로젝트 마무리날이 다가와서 이 날은 </a:t>
            </a:r>
            <a:r>
              <a:rPr lang="en-US" altLang="ko-KR" dirty="0"/>
              <a:t>1</a:t>
            </a:r>
            <a:r>
              <a:rPr lang="ko-KR" altLang="en-US" dirty="0"/>
              <a:t>주씩이 아닌 </a:t>
            </a:r>
            <a:r>
              <a:rPr lang="en-US" altLang="ko-KR" dirty="0"/>
              <a:t>10</a:t>
            </a:r>
            <a:r>
              <a:rPr lang="ko-KR" altLang="en-US" dirty="0"/>
              <a:t>주씩 매매를 진행하였습니다</a:t>
            </a:r>
            <a:r>
              <a:rPr lang="en-US" altLang="ko-KR" dirty="0"/>
              <a:t>. </a:t>
            </a:r>
            <a:r>
              <a:rPr lang="ko-KR" altLang="en-US" dirty="0"/>
              <a:t>총 </a:t>
            </a:r>
            <a:r>
              <a:rPr lang="en-US" altLang="ko-KR" dirty="0"/>
              <a:t>4</a:t>
            </a:r>
            <a:r>
              <a:rPr lang="ko-KR" altLang="en-US" dirty="0"/>
              <a:t>억원 어치의 주식을 매수했습니다</a:t>
            </a:r>
            <a:r>
              <a:rPr lang="en-US" altLang="ko-KR" dirty="0"/>
              <a:t>. </a:t>
            </a:r>
            <a:r>
              <a:rPr lang="ko-KR" altLang="en-US" dirty="0"/>
              <a:t>매도량은 </a:t>
            </a:r>
            <a:r>
              <a:rPr lang="en-US" altLang="ko-KR" dirty="0"/>
              <a:t>0</a:t>
            </a:r>
            <a:r>
              <a:rPr lang="ko-KR" altLang="en-US" dirty="0"/>
              <a:t>원이였는데 아무래도 원주가를 사용한 것이나 수정주가를 사용한 것이나 포트폴리오에 크게 차이는 없었는 듯합니다</a:t>
            </a:r>
            <a:r>
              <a:rPr lang="en-US" altLang="ko-KR" dirty="0"/>
              <a:t>. </a:t>
            </a:r>
            <a:r>
              <a:rPr lang="ko-KR" altLang="en-US" dirty="0"/>
              <a:t>아무래도 멀티 팩터 포트폴리오다보니 이상한 종목들은 다 제외된 듯 싶습니다</a:t>
            </a:r>
            <a:r>
              <a:rPr lang="en-US" altLang="ko-KR" dirty="0"/>
              <a:t>. </a:t>
            </a:r>
            <a:br>
              <a:rPr lang="en-US" altLang="ko-KR" dirty="0"/>
            </a:br>
            <a:r>
              <a:rPr lang="ko-KR" altLang="en-US" dirty="0"/>
              <a:t>이래서 현재까지 총 </a:t>
            </a:r>
            <a:r>
              <a:rPr lang="en-US" altLang="ko-KR" dirty="0"/>
              <a:t>4</a:t>
            </a:r>
            <a:r>
              <a:rPr lang="ko-KR" altLang="en-US" dirty="0"/>
              <a:t>억 </a:t>
            </a:r>
            <a:r>
              <a:rPr lang="en-US" altLang="ko-KR" dirty="0"/>
              <a:t>7000</a:t>
            </a:r>
            <a:r>
              <a:rPr lang="ko-KR" altLang="en-US" dirty="0"/>
              <a:t>만원의 주식을 매입했고 이는 </a:t>
            </a:r>
            <a:r>
              <a:rPr lang="en-US" altLang="ko-KR" dirty="0"/>
              <a:t>4</a:t>
            </a:r>
            <a:r>
              <a:rPr lang="ko-KR" altLang="en-US" dirty="0"/>
              <a:t>억 </a:t>
            </a:r>
            <a:r>
              <a:rPr lang="en-US" altLang="ko-KR" dirty="0"/>
              <a:t>9000</a:t>
            </a:r>
            <a:r>
              <a:rPr lang="ko-KR" altLang="en-US" dirty="0"/>
              <a:t>만원의 목표 투자금액과 근소한 차이를 보입니다</a:t>
            </a:r>
            <a:r>
              <a:rPr lang="en-US" altLang="ko-KR" dirty="0"/>
              <a:t>. </a:t>
            </a:r>
            <a:br>
              <a:rPr lang="en-US" altLang="ko-KR" dirty="0"/>
            </a:br>
            <a:r>
              <a:rPr lang="ko-KR" altLang="en-US" dirty="0"/>
              <a:t>실시간 체결알림창 촬영을 하였으나 전체화면으로 촬영을 안해서 코드 돌아가는 장면만 찍히는 불상사가 있어서 아쉽습니다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100</a:t>
            </a:fld>
            <a:endParaRPr lang="ko-KR" altLang="en-US"/>
          </a:p>
        </p:txBody>
      </p:sp>
    </p:spTree>
    <p:extLst>
      <p:ext uri="{BB962C8B-B14F-4D97-AF65-F5344CB8AC3E}">
        <p14:creationId xmlns:p14="http://schemas.microsoft.com/office/powerpoint/2010/main" val="37399041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현 계좌 종목을 모델포트폴리오의 종목의 목표수량과 보유수량을 비교해보겠습니다</a:t>
            </a:r>
            <a:r>
              <a:rPr lang="en-US" altLang="ko-KR" dirty="0"/>
              <a:t>. </a:t>
            </a:r>
            <a:r>
              <a:rPr lang="ko-KR" altLang="en-US" dirty="0"/>
              <a:t>대부분 거진 사진 듯하고 빨간 박스로 칠해진 종목만 </a:t>
            </a:r>
            <a:r>
              <a:rPr lang="en-US" altLang="ko-KR" dirty="0"/>
              <a:t>6</a:t>
            </a:r>
            <a:r>
              <a:rPr lang="ko-KR" altLang="en-US" dirty="0"/>
              <a:t>주씩 팔면 모델포트폴리오로만 구성된 </a:t>
            </a:r>
            <a:r>
              <a:rPr lang="en-US" altLang="ko-KR" dirty="0"/>
              <a:t>20</a:t>
            </a:r>
            <a:r>
              <a:rPr lang="ko-KR" altLang="en-US" dirty="0"/>
              <a:t>개의 종목이 완성될 듯합니다</a:t>
            </a:r>
            <a:r>
              <a:rPr lang="en-US" altLang="ko-KR" dirty="0"/>
              <a:t>. </a:t>
            </a:r>
            <a:r>
              <a:rPr lang="ko-KR" altLang="en-US" dirty="0"/>
              <a:t>제가 마지막 날인 둘째날에 </a:t>
            </a:r>
            <a:r>
              <a:rPr lang="en-US" altLang="ko-KR" dirty="0"/>
              <a:t>10</a:t>
            </a:r>
            <a:r>
              <a:rPr lang="ko-KR" altLang="en-US" dirty="0"/>
              <a:t>주씩 매매를 진행해서 </a:t>
            </a:r>
            <a:r>
              <a:rPr lang="en-US" altLang="ko-KR" dirty="0"/>
              <a:t>6</a:t>
            </a:r>
            <a:r>
              <a:rPr lang="ko-KR" altLang="en-US" dirty="0"/>
              <a:t>주씩은 매도가 안된듯합나다</a:t>
            </a:r>
            <a:r>
              <a:rPr lang="en-US" altLang="ko-KR" dirty="0"/>
              <a:t>. </a:t>
            </a:r>
            <a:r>
              <a:rPr lang="ko-KR" altLang="en-US" dirty="0"/>
              <a:t>그리고 초록박스로 칠해진 종목만 </a:t>
            </a:r>
            <a:r>
              <a:rPr lang="en-US" altLang="ko-KR" dirty="0"/>
              <a:t>1800</a:t>
            </a:r>
            <a:r>
              <a:rPr lang="ko-KR" altLang="en-US" dirty="0"/>
              <a:t>주가량 남았는데</a:t>
            </a:r>
            <a:r>
              <a:rPr lang="en-US" altLang="ko-KR" dirty="0"/>
              <a:t>, </a:t>
            </a:r>
            <a:r>
              <a:rPr lang="ko-KR" altLang="en-US" dirty="0"/>
              <a:t>이 종목은 에스텍이란 종목으로 둘째날 거래량이 </a:t>
            </a:r>
            <a:r>
              <a:rPr lang="en-US" altLang="ko-KR" dirty="0"/>
              <a:t>1138</a:t>
            </a:r>
            <a:r>
              <a:rPr lang="ko-KR" altLang="en-US" dirty="0"/>
              <a:t>주라 저도 </a:t>
            </a:r>
            <a:r>
              <a:rPr lang="en-US" altLang="ko-KR" dirty="0"/>
              <a:t>1106</a:t>
            </a:r>
            <a:r>
              <a:rPr lang="ko-KR" altLang="en-US" dirty="0"/>
              <a:t>밖에 못 산듯합니다</a:t>
            </a:r>
            <a:r>
              <a:rPr lang="en-US" altLang="ko-KR" dirty="0"/>
              <a:t>.</a:t>
            </a:r>
            <a:r>
              <a:rPr lang="ko-KR" altLang="en-US" dirty="0"/>
              <a:t> 이렇게 저의 프로젝트가 마무리 됬습니다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101</a:t>
            </a:fld>
            <a:endParaRPr lang="ko-KR" altLang="en-US"/>
          </a:p>
        </p:txBody>
      </p:sp>
    </p:spTree>
    <p:extLst>
      <p:ext uri="{BB962C8B-B14F-4D97-AF65-F5344CB8AC3E}">
        <p14:creationId xmlns:p14="http://schemas.microsoft.com/office/powerpoint/2010/main" val="15123114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102</a:t>
            </a:fld>
            <a:endParaRPr lang="ko-KR" altLang="en-US" dirty="0"/>
          </a:p>
        </p:txBody>
      </p:sp>
    </p:spTree>
    <p:extLst>
      <p:ext uri="{BB962C8B-B14F-4D97-AF65-F5344CB8AC3E}">
        <p14:creationId xmlns:p14="http://schemas.microsoft.com/office/powerpoint/2010/main" val="15074240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103</a:t>
            </a:fld>
            <a:endParaRPr lang="ko-KR" altLang="en-US" dirty="0"/>
          </a:p>
        </p:txBody>
      </p:sp>
    </p:spTree>
    <p:extLst>
      <p:ext uri="{BB962C8B-B14F-4D97-AF65-F5344CB8AC3E}">
        <p14:creationId xmlns:p14="http://schemas.microsoft.com/office/powerpoint/2010/main" val="6128719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104</a:t>
            </a:fld>
            <a:endParaRPr lang="ko-KR" altLang="en-US" dirty="0"/>
          </a:p>
        </p:txBody>
      </p:sp>
    </p:spTree>
    <p:extLst>
      <p:ext uri="{BB962C8B-B14F-4D97-AF65-F5344CB8AC3E}">
        <p14:creationId xmlns:p14="http://schemas.microsoft.com/office/powerpoint/2010/main" val="32788010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105</a:t>
            </a:fld>
            <a:endParaRPr lang="ko-KR" altLang="en-US" dirty="0"/>
          </a:p>
        </p:txBody>
      </p:sp>
    </p:spTree>
    <p:extLst>
      <p:ext uri="{BB962C8B-B14F-4D97-AF65-F5344CB8AC3E}">
        <p14:creationId xmlns:p14="http://schemas.microsoft.com/office/powerpoint/2010/main" val="4025208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MYSQL</a:t>
            </a:r>
            <a:r>
              <a:rPr lang="ko-KR" altLang="en-US" dirty="0"/>
              <a:t>에 데이터가 저장된 모습입니다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11</a:t>
            </a:fld>
            <a:endParaRPr lang="ko-KR" altLang="en-US"/>
          </a:p>
        </p:txBody>
      </p:sp>
    </p:spTree>
    <p:extLst>
      <p:ext uri="{BB962C8B-B14F-4D97-AF65-F5344CB8AC3E}">
        <p14:creationId xmlns:p14="http://schemas.microsoft.com/office/powerpoint/2010/main" val="264080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이번에는 섹터 정보 크롤링을 진행하겠습니다</a:t>
            </a:r>
            <a:r>
              <a:rPr lang="en-US" altLang="ko-KR" dirty="0"/>
              <a:t>. </a:t>
            </a:r>
            <a:r>
              <a:rPr lang="ko-KR" altLang="en-US" dirty="0"/>
              <a:t>우리나라의 지수제공 업체인 </a:t>
            </a:r>
            <a:r>
              <a:rPr lang="en-US" altLang="ko-KR" dirty="0" err="1"/>
              <a:t>FnGuide</a:t>
            </a:r>
            <a:r>
              <a:rPr lang="en-US" altLang="ko-KR" dirty="0"/>
              <a:t> Index</a:t>
            </a:r>
            <a:r>
              <a:rPr lang="ko-KR" altLang="en-US" dirty="0"/>
              <a:t>에서는 </a:t>
            </a:r>
            <a:r>
              <a:rPr lang="en-US" altLang="ko-KR" dirty="0"/>
              <a:t>WICS </a:t>
            </a:r>
            <a:r>
              <a:rPr lang="ko-KR" altLang="en-US" dirty="0"/>
              <a:t>산업분류를 발표합니다</a:t>
            </a:r>
            <a:r>
              <a:rPr lang="en-US" altLang="ko-KR" dirty="0"/>
              <a:t>. </a:t>
            </a:r>
            <a:r>
              <a:rPr lang="ko-KR" altLang="en-US" dirty="0"/>
              <a:t>좌측 메뉴에서 </a:t>
            </a:r>
            <a:r>
              <a:rPr lang="en-US" altLang="ko-KR" dirty="0"/>
              <a:t>WICS </a:t>
            </a:r>
            <a:r>
              <a:rPr lang="ko-KR" altLang="en-US" dirty="0"/>
              <a:t>에너지를 누르면</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12</a:t>
            </a:fld>
            <a:endParaRPr lang="ko-KR" altLang="en-US"/>
          </a:p>
        </p:txBody>
      </p:sp>
    </p:spTree>
    <p:extLst>
      <p:ext uri="{BB962C8B-B14F-4D97-AF65-F5344CB8AC3E}">
        <p14:creationId xmlns:p14="http://schemas.microsoft.com/office/powerpoint/2010/main" val="3705472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왼쪽과 같은 페이지가 나오는데요</a:t>
            </a:r>
            <a:r>
              <a:rPr lang="en-US" altLang="ko-KR" dirty="0"/>
              <a:t>. </a:t>
            </a:r>
            <a:r>
              <a:rPr lang="ko-KR" altLang="en-US" dirty="0"/>
              <a:t>여기서 </a:t>
            </a:r>
            <a:r>
              <a:rPr lang="en-US" altLang="ko-KR" dirty="0"/>
              <a:t>Components tab </a:t>
            </a:r>
            <a:r>
              <a:rPr lang="ko-KR" altLang="en-US" dirty="0"/>
              <a:t>날짜를 입력해주고 데이터 센터 바로가기를 누릅니다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13</a:t>
            </a:fld>
            <a:endParaRPr lang="ko-KR" altLang="en-US"/>
          </a:p>
        </p:txBody>
      </p:sp>
    </p:spTree>
    <p:extLst>
      <p:ext uri="{BB962C8B-B14F-4D97-AF65-F5344CB8AC3E}">
        <p14:creationId xmlns:p14="http://schemas.microsoft.com/office/powerpoint/2010/main" val="161020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여기서의 네트워크 흐름을 보면 다음과 같은 </a:t>
            </a:r>
            <a:r>
              <a:rPr lang="en-US" altLang="ko-KR" dirty="0"/>
              <a:t>Request URL</a:t>
            </a:r>
            <a:r>
              <a:rPr lang="ko-KR" altLang="en-US" dirty="0"/>
              <a:t>이 뜹니다</a:t>
            </a:r>
            <a:r>
              <a:rPr lang="en-US" altLang="ko-KR" dirty="0"/>
              <a:t>. </a:t>
            </a:r>
            <a:r>
              <a:rPr lang="ko-KR" altLang="en-US" dirty="0"/>
              <a:t>이 </a:t>
            </a:r>
            <a:r>
              <a:rPr lang="en-US" altLang="ko-KR" dirty="0"/>
              <a:t>Request URL</a:t>
            </a:r>
            <a:r>
              <a:rPr lang="ko-KR" altLang="en-US" dirty="0"/>
              <a:t>을 주소창에 붙여보면 이렇게 섹터정보가 바로 페이지에 나타나기도 합니다</a:t>
            </a:r>
            <a:r>
              <a:rPr lang="en-US" altLang="ko-KR" dirty="0"/>
              <a:t>. </a:t>
            </a:r>
            <a:r>
              <a:rPr lang="ko-KR" altLang="en-US" dirty="0"/>
              <a:t>이거는 기존에 살펴봤던 </a:t>
            </a:r>
            <a:r>
              <a:rPr lang="en-US" altLang="ko-KR" dirty="0"/>
              <a:t>HTML</a:t>
            </a:r>
            <a:r>
              <a:rPr lang="ko-KR" altLang="en-US" dirty="0"/>
              <a:t>과 약간 다른 구조입니다</a:t>
            </a:r>
            <a:r>
              <a:rPr lang="en-US" altLang="ko-KR" dirty="0"/>
              <a:t>. </a:t>
            </a:r>
            <a:r>
              <a:rPr lang="ko-KR" altLang="en-US" dirty="0"/>
              <a:t>기존에 보았던 </a:t>
            </a:r>
            <a:r>
              <a:rPr lang="en-US" altLang="ko-KR" dirty="0"/>
              <a:t>HTML</a:t>
            </a:r>
            <a:r>
              <a:rPr lang="ko-KR" altLang="en-US" dirty="0"/>
              <a:t>은 문법이 복잡하고 표현 규칙이 엄격해서 데이터의 용량이 커지는 단점이 있습니다</a:t>
            </a:r>
            <a:r>
              <a:rPr lang="en-US" altLang="ko-KR" dirty="0"/>
              <a:t>. </a:t>
            </a:r>
            <a:r>
              <a:rPr lang="ko-KR" altLang="en-US" dirty="0"/>
              <a:t>반면 </a:t>
            </a:r>
            <a:r>
              <a:rPr lang="en-US" altLang="ko-KR" dirty="0"/>
              <a:t>JSON </a:t>
            </a:r>
            <a:r>
              <a:rPr lang="ko-KR" altLang="en-US" dirty="0"/>
              <a:t>형식은 문법이 단순하고 데이터 용량이 작아 빠른 속도로 데이터를 교환 할 수 있습니다</a:t>
            </a:r>
            <a:r>
              <a:rPr lang="en-US" altLang="ko-KR" dirty="0"/>
              <a:t>. </a:t>
            </a:r>
          </a:p>
          <a:p>
            <a:r>
              <a:rPr lang="ko-KR" altLang="en-US" dirty="0"/>
              <a:t>보시면 쿼리 파라미터에 해당하는 부분이 주소 </a:t>
            </a:r>
            <a:r>
              <a:rPr lang="en-US" altLang="ko-KR" dirty="0"/>
              <a:t>? </a:t>
            </a:r>
            <a:r>
              <a:rPr lang="ko-KR" altLang="en-US" dirty="0"/>
              <a:t>뒷부분에 그대로 위치하는 것을 볼 수 있는데요</a:t>
            </a:r>
            <a:r>
              <a:rPr lang="en-US" altLang="ko-KR" dirty="0"/>
              <a:t>. </a:t>
            </a:r>
            <a:r>
              <a:rPr lang="ko-KR" altLang="en-US" dirty="0"/>
              <a:t>이 날짜 값과 섹터 값만 바꿔주고 주소창에 입력하면 다른 데이터를 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14</a:t>
            </a:fld>
            <a:endParaRPr lang="ko-KR" altLang="en-US"/>
          </a:p>
        </p:txBody>
      </p:sp>
    </p:spTree>
    <p:extLst>
      <p:ext uri="{BB962C8B-B14F-4D97-AF65-F5344CB8AC3E}">
        <p14:creationId xmlns:p14="http://schemas.microsoft.com/office/powerpoint/2010/main" val="206418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그래서 코드를 짜는 것도 쉽습니다</a:t>
            </a:r>
            <a:r>
              <a:rPr lang="en-US" altLang="ko-KR" dirty="0"/>
              <a:t>. URL</a:t>
            </a:r>
            <a:r>
              <a:rPr lang="ko-KR" altLang="en-US" dirty="0"/>
              <a:t> 주소를 불러와서 날짜와 섹터값만 바꿀 수 있게 변수값으로 입력해주면 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15</a:t>
            </a:fld>
            <a:endParaRPr lang="ko-KR" altLang="en-US"/>
          </a:p>
        </p:txBody>
      </p:sp>
    </p:spTree>
    <p:extLst>
      <p:ext uri="{BB962C8B-B14F-4D97-AF65-F5344CB8AC3E}">
        <p14:creationId xmlns:p14="http://schemas.microsoft.com/office/powerpoint/2010/main" val="713410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이후 과정은 같습니다</a:t>
            </a:r>
            <a:r>
              <a:rPr lang="en-US" altLang="ko-KR" dirty="0"/>
              <a:t>. </a:t>
            </a:r>
            <a:r>
              <a:rPr lang="ko-KR" altLang="en-US" dirty="0"/>
              <a:t>테이블을 정의하고 업서트 방식으로 데이터를 전송하면 오른쪽 사진에 보이는 것처럼 </a:t>
            </a:r>
            <a:r>
              <a:rPr lang="en-US" altLang="ko-KR" dirty="0"/>
              <a:t>MYSQL</a:t>
            </a:r>
            <a:r>
              <a:rPr lang="ko-KR" altLang="en-US" dirty="0"/>
              <a:t>에 정보가 테이블에 저장된 것을 볼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16</a:t>
            </a:fld>
            <a:endParaRPr lang="ko-KR" altLang="en-US"/>
          </a:p>
        </p:txBody>
      </p:sp>
    </p:spTree>
    <p:extLst>
      <p:ext uri="{BB962C8B-B14F-4D97-AF65-F5344CB8AC3E}">
        <p14:creationId xmlns:p14="http://schemas.microsoft.com/office/powerpoint/2010/main" val="2575303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파트 </a:t>
            </a:r>
            <a:r>
              <a:rPr lang="en-US" altLang="ko-KR" dirty="0"/>
              <a:t>2</a:t>
            </a:r>
            <a:r>
              <a:rPr lang="ko-KR" altLang="en-US" dirty="0"/>
              <a:t>로 주가데이터 크롤링에 대해서 살펴보겠습니다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17</a:t>
            </a:fld>
            <a:endParaRPr lang="ko-KR" altLang="en-US" dirty="0"/>
          </a:p>
        </p:txBody>
      </p:sp>
    </p:spTree>
    <p:extLst>
      <p:ext uri="{BB962C8B-B14F-4D97-AF65-F5344CB8AC3E}">
        <p14:creationId xmlns:p14="http://schemas.microsoft.com/office/powerpoint/2010/main" val="77144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주가 데이터는 투자를 함에 있어서 반드시 필요한 데이터</a:t>
            </a:r>
            <a:endParaRPr lang="en-US" altLang="ko-KR" dirty="0"/>
          </a:p>
          <a:p>
            <a:r>
              <a:rPr lang="ko-KR" altLang="en-US" dirty="0"/>
              <a:t>인터넷에서 주가를 수집할 수 있는 방법은 매우 많음</a:t>
            </a:r>
            <a:endParaRPr lang="en-US" altLang="ko-KR" dirty="0"/>
          </a:p>
          <a:p>
            <a:r>
              <a:rPr lang="ko-KR" altLang="en-US" dirty="0"/>
              <a:t>일반적인 주가를 구할 수 있는 방법은 많지만</a:t>
            </a:r>
            <a:r>
              <a:rPr lang="en-US" altLang="ko-KR" dirty="0"/>
              <a:t>, </a:t>
            </a:r>
            <a:r>
              <a:rPr lang="ko-KR" altLang="en-US" dirty="0"/>
              <a:t>퀀트 투자를 위한 백테스트나 종목선정을 위해서는 수정주가가 필요</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18</a:t>
            </a:fld>
            <a:endParaRPr lang="ko-KR" altLang="en-US"/>
          </a:p>
        </p:txBody>
      </p:sp>
    </p:spTree>
    <p:extLst>
      <p:ext uri="{BB962C8B-B14F-4D97-AF65-F5344CB8AC3E}">
        <p14:creationId xmlns:p14="http://schemas.microsoft.com/office/powerpoint/2010/main" val="126378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t>
            </a:r>
            <a:r>
              <a:rPr lang="ko-KR" altLang="en-US" dirty="0"/>
              <a:t>사이</a:t>
            </a:r>
            <a:r>
              <a:rPr lang="en-US" altLang="ko-KR" dirty="0"/>
              <a:t>: 265</a:t>
            </a:r>
            <a:r>
              <a:rPr lang="ko-KR" altLang="en-US" dirty="0"/>
              <a:t>만원이던 주가는 다음날 </a:t>
            </a:r>
            <a:r>
              <a:rPr lang="en-US" altLang="ko-KR" dirty="0"/>
              <a:t>50</a:t>
            </a:r>
            <a:r>
              <a:rPr lang="ko-KR" altLang="en-US" dirty="0"/>
              <a:t>분의 </a:t>
            </a:r>
            <a:r>
              <a:rPr lang="en-US" altLang="ko-KR" dirty="0"/>
              <a:t>1</a:t>
            </a:r>
            <a:r>
              <a:rPr lang="ko-KR" altLang="en-US" dirty="0"/>
              <a:t>인 </a:t>
            </a:r>
            <a:r>
              <a:rPr lang="en-US" altLang="ko-KR" dirty="0"/>
              <a:t>5</a:t>
            </a:r>
            <a:r>
              <a:rPr lang="ko-KR" altLang="en-US" dirty="0"/>
              <a:t>만 </a:t>
            </a:r>
            <a:r>
              <a:rPr lang="en-US" altLang="ko-KR" dirty="0"/>
              <a:t>3000</a:t>
            </a:r>
            <a:r>
              <a:rPr lang="ko-KR" altLang="en-US" dirty="0"/>
              <a:t>원으로 거래됨</a:t>
            </a:r>
            <a:r>
              <a:rPr lang="en-US" altLang="ko-KR" dirty="0"/>
              <a:t>. </a:t>
            </a:r>
            <a:r>
              <a:rPr lang="ko-KR" altLang="en-US" dirty="0"/>
              <a:t>이러한 이벤트를 고려하지 않으면 수익률이 </a:t>
            </a:r>
            <a:r>
              <a:rPr lang="en-US" altLang="ko-KR" dirty="0"/>
              <a:t>-98%</a:t>
            </a:r>
            <a:r>
              <a:rPr lang="ko-KR" altLang="en-US" dirty="0"/>
              <a:t>인 것처럼 보일 수 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이후</a:t>
            </a:r>
            <a:r>
              <a:rPr lang="en-US" altLang="ko-KR" dirty="0"/>
              <a:t>: </a:t>
            </a:r>
            <a:r>
              <a:rPr lang="ko-KR" altLang="en-US" dirty="0"/>
              <a:t>백테스트 혹은 퀀트 지표 계산을 위해서는 수정주가가 사용되어야 함</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19</a:t>
            </a:fld>
            <a:endParaRPr lang="ko-KR" altLang="en-US"/>
          </a:p>
        </p:txBody>
      </p:sp>
    </p:spTree>
    <p:extLst>
      <p:ext uri="{BB962C8B-B14F-4D97-AF65-F5344CB8AC3E}">
        <p14:creationId xmlns:p14="http://schemas.microsoft.com/office/powerpoint/2010/main" val="239932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 프로젝트의 목표에 대해서 설명해 드리겠습니다</a:t>
            </a:r>
            <a:r>
              <a:rPr lang="en-US" altLang="ko-KR" dirty="0"/>
              <a:t>. </a:t>
            </a:r>
            <a:r>
              <a:rPr lang="ko-KR" altLang="en-US" dirty="0"/>
              <a:t>첫번째로 나중에 살펴보겠지만 조엘 그린블라트라고 고담 캐피탈의 설립자이자 경영자가 </a:t>
            </a:r>
            <a:r>
              <a:rPr lang="en-US" altLang="ko-KR" dirty="0"/>
              <a:t>‘</a:t>
            </a:r>
            <a:r>
              <a:rPr lang="ko-KR" altLang="en-US" dirty="0"/>
              <a:t>시장을 이기는 작은 책</a:t>
            </a:r>
            <a:r>
              <a:rPr lang="en-US" altLang="ko-KR" dirty="0"/>
              <a:t>＇</a:t>
            </a:r>
            <a:r>
              <a:rPr lang="ko-KR" altLang="en-US" dirty="0"/>
              <a:t>이라는 글에서 남긴 유명한 마법공식을 국내주식으로 구성해 보는 것이구요</a:t>
            </a:r>
            <a:r>
              <a:rPr lang="en-US" altLang="ko-KR" dirty="0"/>
              <a:t>. </a:t>
            </a:r>
            <a:r>
              <a:rPr lang="ko-KR" altLang="en-US" dirty="0"/>
              <a:t>두번째로</a:t>
            </a:r>
            <a:r>
              <a:rPr lang="en-US" altLang="ko-KR" dirty="0"/>
              <a:t>, </a:t>
            </a:r>
            <a:r>
              <a:rPr lang="ko-KR" altLang="en-US" dirty="0"/>
              <a:t>매매 자동화를 통해 </a:t>
            </a:r>
            <a:r>
              <a:rPr lang="en-US" altLang="ko-KR" dirty="0"/>
              <a:t>Passive Income </a:t>
            </a:r>
            <a:r>
              <a:rPr lang="ko-KR" altLang="en-US" dirty="0"/>
              <a:t>얻기</a:t>
            </a:r>
            <a:r>
              <a:rPr lang="en-US" altLang="ko-KR" dirty="0"/>
              <a:t>. </a:t>
            </a:r>
            <a:r>
              <a:rPr lang="ko-KR" altLang="en-US" dirty="0"/>
              <a:t>그리고 마지막으로</a:t>
            </a:r>
            <a:r>
              <a:rPr lang="en-US" altLang="ko-KR" dirty="0"/>
              <a:t>, </a:t>
            </a:r>
            <a:r>
              <a:rPr lang="ko-KR" altLang="en-US" dirty="0"/>
              <a:t>제가 이번 프로젝트로 가장 크게 의의를 두고 있는 부분입니다</a:t>
            </a:r>
            <a:r>
              <a:rPr lang="en-US" altLang="ko-KR" dirty="0"/>
              <a:t>. </a:t>
            </a:r>
            <a:r>
              <a:rPr lang="ko-KR" altLang="en-US" dirty="0"/>
              <a:t>실제 퀀트가 어떤 </a:t>
            </a:r>
            <a:r>
              <a:rPr lang="en-US" altLang="ko-KR" dirty="0"/>
              <a:t>work process</a:t>
            </a:r>
            <a:r>
              <a:rPr lang="ko-KR" altLang="en-US" dirty="0"/>
              <a:t>로 일을 진행하는지 처음부터 끝까지 진행해 보는 것입니다</a:t>
            </a:r>
            <a:r>
              <a:rPr lang="en-US" altLang="ko-KR" dirty="0"/>
              <a:t>. </a:t>
            </a:r>
            <a:r>
              <a:rPr lang="ko-KR" altLang="en-US" dirty="0"/>
              <a:t>그럼으로써 퀀트에 대한 이해도도 높일 뿐만 아니라 추후 시장의 취약점을 찾아내었을 때 그것을 마음껏 활용할 수 있는 역량을 갖추는 것입니다</a:t>
            </a:r>
            <a:r>
              <a:rPr lang="en-US" altLang="ko-KR" dirty="0"/>
              <a:t>. </a:t>
            </a:r>
            <a:r>
              <a:rPr lang="ko-KR" altLang="en-US" dirty="0"/>
              <a:t> 이번 프레젠테이션의 경우에는 비전문가에게 이 프로세스를 이해시킬 수 있을 정도로 제 이해를 증진시키기 위함입니다</a:t>
            </a:r>
            <a:r>
              <a:rPr lang="en-US" altLang="ko-KR" dirty="0"/>
              <a:t>. </a:t>
            </a:r>
            <a:r>
              <a:rPr lang="ko-KR" altLang="en-US" dirty="0"/>
              <a:t>그렇기 때문에 너무 전문적인 부분이나 사소한 부분들은 이번 프레젠테이션에서 많이 누락되었다는 점 미리 말씀드립니다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2</a:t>
            </a:fld>
            <a:endParaRPr lang="ko-KR" altLang="en-US" dirty="0"/>
          </a:p>
        </p:txBody>
      </p:sp>
    </p:spTree>
    <p:extLst>
      <p:ext uri="{BB962C8B-B14F-4D97-AF65-F5344CB8AC3E}">
        <p14:creationId xmlns:p14="http://schemas.microsoft.com/office/powerpoint/2010/main" val="2318744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삼성전자를 네이버 증권에서 검색을 해서 차트를 봤더니 </a:t>
            </a:r>
            <a:r>
              <a:rPr lang="en-US" altLang="ko-KR" dirty="0"/>
              <a:t>2018</a:t>
            </a:r>
            <a:r>
              <a:rPr lang="ko-KR" altLang="en-US" dirty="0"/>
              <a:t>년 이전에 </a:t>
            </a:r>
            <a:r>
              <a:rPr lang="en-US" altLang="ko-KR" dirty="0"/>
              <a:t>280</a:t>
            </a:r>
            <a:r>
              <a:rPr lang="ko-KR" altLang="en-US" dirty="0"/>
              <a:t>만원이 아닌 </a:t>
            </a:r>
            <a:r>
              <a:rPr lang="en-US" altLang="ko-KR" dirty="0"/>
              <a:t>4~5</a:t>
            </a:r>
            <a:r>
              <a:rPr lang="ko-KR" altLang="en-US" dirty="0"/>
              <a:t>만원대 에서 부드럽게 차트가 그려지는 거보니 수정주가가 적용 되었구나하고</a:t>
            </a:r>
            <a:r>
              <a:rPr lang="en-US" altLang="ko-KR" dirty="0"/>
              <a:t> </a:t>
            </a:r>
            <a:r>
              <a:rPr lang="ko-KR" altLang="en-US" dirty="0"/>
              <a:t>이 데이터를 사용해서 거의 프로젝트를 끝까지 진행했었는데</a:t>
            </a:r>
            <a:r>
              <a:rPr lang="en-US" altLang="ko-KR" dirty="0"/>
              <a:t>, </a:t>
            </a:r>
            <a:r>
              <a:rPr lang="ko-KR" altLang="en-US" dirty="0"/>
              <a:t>나중에 이 데이터가 최근에는 수정주가가 적용되지 않았음을 발견했습니다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20</a:t>
            </a:fld>
            <a:endParaRPr lang="ko-KR" altLang="en-US"/>
          </a:p>
        </p:txBody>
      </p:sp>
    </p:spTree>
    <p:extLst>
      <p:ext uri="{BB962C8B-B14F-4D97-AF65-F5344CB8AC3E}">
        <p14:creationId xmlns:p14="http://schemas.microsoft.com/office/powerpoint/2010/main" val="2900699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지난 </a:t>
            </a:r>
            <a:r>
              <a:rPr lang="en-US" altLang="ko-KR" dirty="0"/>
              <a:t>1</a:t>
            </a:r>
            <a:r>
              <a:rPr lang="ko-KR" altLang="en-US" dirty="0"/>
              <a:t>년간 가장 수익률이 좋았던 종목입니다</a:t>
            </a:r>
            <a:r>
              <a:rPr lang="en-US" altLang="ko-KR" dirty="0"/>
              <a:t>. KH</a:t>
            </a:r>
            <a:r>
              <a:rPr lang="ko-KR" altLang="en-US" dirty="0"/>
              <a:t>필룩스</a:t>
            </a:r>
            <a:r>
              <a:rPr lang="en-US" altLang="ko-KR" dirty="0"/>
              <a:t>, </a:t>
            </a:r>
            <a:r>
              <a:rPr lang="ko-KR" altLang="en-US" dirty="0"/>
              <a:t>피에이치씨 아이오케이 </a:t>
            </a:r>
            <a:r>
              <a:rPr lang="en-US" altLang="ko-KR" dirty="0"/>
              <a:t>The E&amp;M </a:t>
            </a:r>
            <a:r>
              <a:rPr lang="ko-KR" altLang="en-US" dirty="0"/>
              <a:t>상상인더스트리 </a:t>
            </a:r>
            <a:r>
              <a:rPr lang="en-US" altLang="ko-KR" dirty="0"/>
              <a:t>BF</a:t>
            </a:r>
            <a:r>
              <a:rPr lang="ko-KR" altLang="en-US" dirty="0"/>
              <a:t>랩스</a:t>
            </a:r>
            <a:r>
              <a:rPr lang="en-US" altLang="ko-KR" dirty="0"/>
              <a:t>. </a:t>
            </a:r>
            <a:r>
              <a:rPr lang="ko-KR" altLang="en-US" dirty="0"/>
              <a:t>다 직각으로 올라가는 부분을 볼 수 있습니다</a:t>
            </a:r>
            <a:r>
              <a:rPr lang="en-US" altLang="ko-KR" dirty="0"/>
              <a:t>. BF</a:t>
            </a:r>
            <a:r>
              <a:rPr lang="ko-KR" altLang="en-US" dirty="0"/>
              <a:t>랩스를 한번 살펴보면</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21</a:t>
            </a:fld>
            <a:endParaRPr lang="ko-KR" altLang="en-US"/>
          </a:p>
        </p:txBody>
      </p:sp>
    </p:spTree>
    <p:extLst>
      <p:ext uri="{BB962C8B-B14F-4D97-AF65-F5344CB8AC3E}">
        <p14:creationId xmlns:p14="http://schemas.microsoft.com/office/powerpoint/2010/main" val="2546798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삼성증권 </a:t>
            </a:r>
            <a:r>
              <a:rPr lang="en-US" altLang="ko-KR" dirty="0"/>
              <a:t>HTS</a:t>
            </a:r>
            <a:r>
              <a:rPr lang="ko-KR" altLang="en-US" dirty="0"/>
              <a:t>에서 보면 아까의 직각으로 올라가는 부분을 살펴볼 수가 없습니다</a:t>
            </a:r>
            <a:r>
              <a:rPr lang="en-US" altLang="ko-KR" dirty="0"/>
              <a:t>. </a:t>
            </a:r>
            <a:r>
              <a:rPr lang="ko-KR" altLang="en-US" dirty="0"/>
              <a:t>오른쪽 네이버 증권을 보니 </a:t>
            </a:r>
            <a:r>
              <a:rPr lang="en-US" altLang="ko-KR" dirty="0"/>
              <a:t>7</a:t>
            </a:r>
            <a:r>
              <a:rPr lang="ko-KR" altLang="en-US" dirty="0"/>
              <a:t>월에 감자를 진행했는데 이전의 주가가 수정되지 않았다는 것을 알 수 있었습니다</a:t>
            </a:r>
            <a:r>
              <a:rPr lang="en-US" altLang="ko-KR" dirty="0"/>
              <a:t>. </a:t>
            </a:r>
            <a:r>
              <a:rPr lang="ko-KR" altLang="en-US" dirty="0"/>
              <a:t>감자라는 것도 시가총액과 같은 기업의 내재가치가 변하는게 아닌 회계적인 조정이기 때문에 수정주가가 적용되어야 하는 것이거든요</a:t>
            </a:r>
            <a:r>
              <a:rPr lang="en-US" altLang="ko-KR" dirty="0"/>
              <a:t>. </a:t>
            </a:r>
            <a:r>
              <a:rPr lang="ko-KR" altLang="en-US" dirty="0"/>
              <a:t>그래서 데이터를 바꿨습니다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22</a:t>
            </a:fld>
            <a:endParaRPr lang="ko-KR" altLang="en-US"/>
          </a:p>
        </p:txBody>
      </p:sp>
    </p:spTree>
    <p:extLst>
      <p:ext uri="{BB962C8B-B14F-4D97-AF65-F5344CB8AC3E}">
        <p14:creationId xmlns:p14="http://schemas.microsoft.com/office/powerpoint/2010/main" val="2083537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한국거래소 정보데이터 시스템에서 주식</a:t>
            </a:r>
            <a:r>
              <a:rPr lang="en-US" altLang="ko-KR" dirty="0"/>
              <a:t>&gt;</a:t>
            </a:r>
            <a:r>
              <a:rPr lang="ko-KR" altLang="en-US" dirty="0"/>
              <a:t>종목시세</a:t>
            </a:r>
            <a:r>
              <a:rPr lang="en-US" altLang="ko-KR" dirty="0"/>
              <a:t>&gt;</a:t>
            </a:r>
            <a:r>
              <a:rPr lang="ko-KR" altLang="en-US" dirty="0"/>
              <a:t>개별종목으로 들어가서 아까 살펴보았던 </a:t>
            </a:r>
            <a:r>
              <a:rPr lang="en-US" altLang="ko-KR" dirty="0"/>
              <a:t>BF</a:t>
            </a:r>
            <a:r>
              <a:rPr lang="ko-KR" altLang="en-US" dirty="0"/>
              <a:t>랩스 감자 시점을 살펴보았습니다</a:t>
            </a:r>
            <a:r>
              <a:rPr lang="en-US" altLang="ko-KR" dirty="0"/>
              <a:t>. </a:t>
            </a:r>
            <a:r>
              <a:rPr lang="ko-KR" altLang="en-US" dirty="0"/>
              <a:t>일단 수정주가 적용 박스 커튼도 있었고요</a:t>
            </a:r>
            <a:r>
              <a:rPr lang="en-US" altLang="ko-KR" dirty="0"/>
              <a:t>. </a:t>
            </a:r>
            <a:r>
              <a:rPr lang="ko-KR" altLang="en-US" dirty="0"/>
              <a:t>감자 적용날인 </a:t>
            </a:r>
            <a:r>
              <a:rPr lang="en-US" altLang="ko-KR" dirty="0"/>
              <a:t>6</a:t>
            </a:r>
            <a:r>
              <a:rPr lang="ko-KR" altLang="en-US" dirty="0"/>
              <a:t>월 </a:t>
            </a:r>
            <a:r>
              <a:rPr lang="en-US" altLang="ko-KR" dirty="0"/>
              <a:t>28</a:t>
            </a:r>
            <a:r>
              <a:rPr lang="ko-KR" altLang="en-US" dirty="0"/>
              <a:t>일전 영업일에 수정주가가 적용된 모습을 볼 수 있었습니다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23</a:t>
            </a:fld>
            <a:endParaRPr lang="ko-KR" altLang="en-US"/>
          </a:p>
        </p:txBody>
      </p:sp>
    </p:spTree>
    <p:extLst>
      <p:ext uri="{BB962C8B-B14F-4D97-AF65-F5344CB8AC3E}">
        <p14:creationId xmlns:p14="http://schemas.microsoft.com/office/powerpoint/2010/main" val="2189348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그래서 여기서 네트워크 창을 열어서 조회 버튼 클릭을하여 네트워크 흐름을 살펴봅니다</a:t>
            </a:r>
            <a:r>
              <a:rPr lang="en-US" altLang="ko-KR" dirty="0"/>
              <a:t>. </a:t>
            </a:r>
            <a:r>
              <a:rPr lang="ko-KR" altLang="en-US" dirty="0"/>
              <a:t>쿼리부분을 보니까 다른 거는 제 기존 모은 데이터로 입력할 수 있는데</a:t>
            </a:r>
            <a:r>
              <a:rPr lang="en-US" altLang="ko-KR" dirty="0"/>
              <a:t>, </a:t>
            </a:r>
            <a:r>
              <a:rPr lang="ko-KR" altLang="en-US" dirty="0"/>
              <a:t>저 박스 쳐진 부분이 종목코드가 아니고 표준코드입니다</a:t>
            </a:r>
            <a:r>
              <a:rPr lang="en-US" altLang="ko-KR" dirty="0"/>
              <a:t>. </a:t>
            </a:r>
            <a:r>
              <a:rPr lang="ko-KR" altLang="en-US" dirty="0"/>
              <a:t>종목코드란 것이 표준코드를 줄여서 만든건데</a:t>
            </a:r>
            <a:r>
              <a:rPr lang="en-US" altLang="ko-KR" dirty="0"/>
              <a:t>, </a:t>
            </a:r>
            <a:r>
              <a:rPr lang="ko-KR" altLang="en-US" dirty="0"/>
              <a:t>제가 이 표준코드가 없기때문에</a:t>
            </a:r>
            <a:r>
              <a:rPr lang="en-US" altLang="ko-KR" dirty="0"/>
              <a:t>, </a:t>
            </a:r>
            <a:r>
              <a:rPr lang="ko-KR" altLang="en-US" dirty="0"/>
              <a:t>이 표준코드 데이터부터 찾으러 갑니다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24</a:t>
            </a:fld>
            <a:endParaRPr lang="ko-KR" altLang="en-US"/>
          </a:p>
        </p:txBody>
      </p:sp>
    </p:spTree>
    <p:extLst>
      <p:ext uri="{BB962C8B-B14F-4D97-AF65-F5344CB8AC3E}">
        <p14:creationId xmlns:p14="http://schemas.microsoft.com/office/powerpoint/2010/main" val="3019888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표준코드는 한국거래서 정보데이터 시스템에서 주식 </a:t>
            </a:r>
            <a:r>
              <a:rPr lang="en-US" altLang="ko-KR" dirty="0"/>
              <a:t>&gt; </a:t>
            </a:r>
            <a:r>
              <a:rPr lang="ko-KR" altLang="en-US" dirty="0"/>
              <a:t>종목정보 </a:t>
            </a:r>
            <a:r>
              <a:rPr lang="en-US" altLang="ko-KR" dirty="0"/>
              <a:t>&gt; </a:t>
            </a:r>
            <a:r>
              <a:rPr lang="ko-KR" altLang="en-US" dirty="0"/>
              <a:t>전주식 종목정보에서 불러와서 코딩으로 표준코드와 단축코드만 받아왔습니다</a:t>
            </a:r>
            <a:r>
              <a:rPr lang="en-US" altLang="ko-KR" dirty="0"/>
              <a:t>. </a:t>
            </a:r>
            <a:r>
              <a:rPr lang="ko-KR" altLang="en-US" dirty="0"/>
              <a:t>그리고 </a:t>
            </a:r>
            <a:r>
              <a:rPr lang="en-US" altLang="ko-KR" dirty="0" err="1"/>
              <a:t>kor_code</a:t>
            </a:r>
            <a:r>
              <a:rPr lang="en-US" altLang="ko-KR" dirty="0"/>
              <a:t> </a:t>
            </a:r>
            <a:r>
              <a:rPr lang="ko-KR" altLang="en-US" dirty="0"/>
              <a:t>테이블에 정의 및 갱신을 진행했고요</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25</a:t>
            </a:fld>
            <a:endParaRPr lang="ko-KR" altLang="en-US"/>
          </a:p>
        </p:txBody>
      </p:sp>
    </p:spTree>
    <p:extLst>
      <p:ext uri="{BB962C8B-B14F-4D97-AF65-F5344CB8AC3E}">
        <p14:creationId xmlns:p14="http://schemas.microsoft.com/office/powerpoint/2010/main" val="3790321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이제 이 표준코드 데이터와 이전에 들고 있던 기본 정보 데이터를 기반으로 주가 데이터를 받아옵니다</a:t>
            </a:r>
            <a:r>
              <a:rPr lang="en-US" altLang="ko-KR" dirty="0"/>
              <a:t>. </a:t>
            </a:r>
            <a:r>
              <a:rPr lang="ko-KR" altLang="en-US" dirty="0"/>
              <a:t>데이터를 받아오면 이전과 같이 </a:t>
            </a:r>
            <a:r>
              <a:rPr lang="en-US" altLang="ko-KR" dirty="0"/>
              <a:t>MYSQL </a:t>
            </a:r>
            <a:r>
              <a:rPr lang="ko-KR" altLang="en-US" dirty="0"/>
              <a:t>주가 테이블을 만들어서 입력해 넣습니다</a:t>
            </a:r>
            <a:r>
              <a:rPr lang="en-US" altLang="ko-KR" dirty="0"/>
              <a:t>. </a:t>
            </a:r>
            <a:endParaRPr lang="ko-KR" altLang="en-US" dirty="0"/>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26</a:t>
            </a:fld>
            <a:endParaRPr lang="ko-KR" altLang="en-US"/>
          </a:p>
        </p:txBody>
      </p:sp>
    </p:spTree>
    <p:extLst>
      <p:ext uri="{BB962C8B-B14F-4D97-AF65-F5344CB8AC3E}">
        <p14:creationId xmlns:p14="http://schemas.microsoft.com/office/powerpoint/2010/main" val="984928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,MYSQL</a:t>
            </a:r>
            <a:r>
              <a:rPr lang="ko-KR" altLang="en-US" dirty="0"/>
              <a:t>에 </a:t>
            </a:r>
            <a:r>
              <a:rPr lang="en-US" altLang="ko-KR" dirty="0"/>
              <a:t>5</a:t>
            </a:r>
            <a:r>
              <a:rPr lang="ko-KR" altLang="en-US" dirty="0"/>
              <a:t>년전부터의 데이터인 </a:t>
            </a:r>
            <a:r>
              <a:rPr lang="en-US" altLang="ko-KR" dirty="0"/>
              <a:t>2019</a:t>
            </a:r>
            <a:r>
              <a:rPr lang="ko-KR" altLang="en-US" dirty="0"/>
              <a:t>년부터의 데이터가 잘 입력된 모습을 볼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27</a:t>
            </a:fld>
            <a:endParaRPr lang="ko-KR" altLang="en-US"/>
          </a:p>
        </p:txBody>
      </p:sp>
    </p:spTree>
    <p:extLst>
      <p:ext uri="{BB962C8B-B14F-4D97-AF65-F5344CB8AC3E}">
        <p14:creationId xmlns:p14="http://schemas.microsoft.com/office/powerpoint/2010/main" val="3915871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파트 </a:t>
            </a:r>
            <a:r>
              <a:rPr lang="en-US" altLang="ko-KR" dirty="0"/>
              <a:t>3. </a:t>
            </a:r>
            <a:r>
              <a:rPr lang="ko-KR" altLang="en-US" dirty="0"/>
              <a:t>재무 데이터 크롤링 및 가치지표 계산</a:t>
            </a:r>
            <a:endParaRPr lang="en-US" altLang="ko-KR" dirty="0"/>
          </a:p>
          <a:p>
            <a:r>
              <a:rPr lang="ko-KR" altLang="en-US" dirty="0"/>
              <a:t>데이터를 불러오고 저장하고 데이터를 필요에 맞게 수정하는 마지막 단계라고 볼 수 있는 파트입니다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28</a:t>
            </a:fld>
            <a:endParaRPr lang="ko-KR" altLang="en-US" dirty="0"/>
          </a:p>
        </p:txBody>
      </p:sp>
    </p:spTree>
    <p:extLst>
      <p:ext uri="{BB962C8B-B14F-4D97-AF65-F5344CB8AC3E}">
        <p14:creationId xmlns:p14="http://schemas.microsoft.com/office/powerpoint/2010/main" val="1917560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err="1"/>
              <a:t>Fnguide</a:t>
            </a:r>
            <a:r>
              <a:rPr lang="ko-KR" altLang="en-US" dirty="0"/>
              <a:t> 웹사이트는 연간</a:t>
            </a:r>
            <a:r>
              <a:rPr lang="en-US" altLang="ko-KR" dirty="0"/>
              <a:t>/</a:t>
            </a:r>
            <a:r>
              <a:rPr lang="ko-KR" altLang="en-US" dirty="0"/>
              <a:t>분기 기준 손익계산서</a:t>
            </a:r>
            <a:r>
              <a:rPr lang="en-US" altLang="ko-KR" dirty="0"/>
              <a:t>, </a:t>
            </a:r>
            <a:r>
              <a:rPr lang="ko-KR" altLang="en-US" dirty="0"/>
              <a:t>재무상태표</a:t>
            </a:r>
            <a:r>
              <a:rPr lang="en-US" altLang="ko-KR" dirty="0"/>
              <a:t>, </a:t>
            </a:r>
            <a:r>
              <a:rPr lang="ko-KR" altLang="en-US" dirty="0"/>
              <a:t>현금흐름표 등을 제공</a:t>
            </a:r>
            <a:r>
              <a:rPr lang="en-US" altLang="ko-KR" dirty="0"/>
              <a:t>. </a:t>
            </a:r>
            <a:r>
              <a:rPr lang="ko-KR" altLang="en-US" dirty="0"/>
              <a:t>정적 페이지</a:t>
            </a:r>
            <a:r>
              <a:rPr lang="en-US" altLang="ko-KR" dirty="0"/>
              <a:t>. </a:t>
            </a:r>
            <a:r>
              <a:rPr lang="ko-KR" altLang="en-US" dirty="0"/>
              <a:t>주소 뒤에 파라미터를 붙여 서버에 전송하는 </a:t>
            </a:r>
            <a:r>
              <a:rPr lang="en-US" altLang="ko-KR" dirty="0"/>
              <a:t>GET</a:t>
            </a:r>
            <a:r>
              <a:rPr lang="ko-KR" altLang="en-US" dirty="0"/>
              <a:t>방식을 사용하고 있다</a:t>
            </a:r>
            <a:r>
              <a:rPr lang="en-US" altLang="ko-KR" dirty="0"/>
              <a:t>. </a:t>
            </a:r>
            <a:r>
              <a:rPr lang="ko-KR" altLang="en-US" dirty="0"/>
              <a:t>그러므로 뒤에 보이는 티커 값만 변경해주면 그에 따른 종목의 재무 데이터를 얻을 수 있다는 것을 유추할 수 있다</a:t>
            </a:r>
            <a:r>
              <a:rPr lang="en-US" altLang="ko-KR" dirty="0"/>
              <a:t>. </a:t>
            </a:r>
            <a:r>
              <a:rPr lang="ko-KR" altLang="en-US" dirty="0"/>
              <a:t>또한 재무제표가 모두 테이블 형태이므로 </a:t>
            </a:r>
            <a:r>
              <a:rPr lang="en-US" altLang="ko-KR" dirty="0" err="1"/>
              <a:t>read_html</a:t>
            </a:r>
            <a:r>
              <a:rPr lang="ko-KR" altLang="en-US" dirty="0"/>
              <a:t>함수를 사용하여 손쉽게 데이터를 불러올 수 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29</a:t>
            </a:fld>
            <a:endParaRPr lang="ko-KR" altLang="en-US"/>
          </a:p>
        </p:txBody>
      </p:sp>
    </p:spTree>
    <p:extLst>
      <p:ext uri="{BB962C8B-B14F-4D97-AF65-F5344CB8AC3E}">
        <p14:creationId xmlns:p14="http://schemas.microsoft.com/office/powerpoint/2010/main" val="1088897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목차입니다</a:t>
            </a:r>
            <a:r>
              <a:rPr lang="en-US" altLang="ko-KR" dirty="0"/>
              <a:t>. </a:t>
            </a:r>
            <a:r>
              <a:rPr lang="ko-KR" altLang="en-US" dirty="0"/>
              <a:t>파트</a:t>
            </a:r>
            <a:r>
              <a:rPr lang="en-US" altLang="ko-KR" dirty="0"/>
              <a:t>1</a:t>
            </a:r>
            <a:r>
              <a:rPr lang="ko-KR" altLang="en-US" dirty="0"/>
              <a:t>은 종목코드 및 섹터 데이터 크롤링</a:t>
            </a:r>
            <a:r>
              <a:rPr lang="en-US" altLang="ko-KR" dirty="0"/>
              <a:t>. </a:t>
            </a:r>
            <a:r>
              <a:rPr lang="ko-KR" altLang="en-US" dirty="0"/>
              <a:t>크롤링이라는 것은 인터넷에서 데이터를 긁어오는 일입니다</a:t>
            </a:r>
            <a:r>
              <a:rPr lang="en-US" altLang="ko-KR" dirty="0"/>
              <a:t>. </a:t>
            </a:r>
            <a:r>
              <a:rPr lang="ko-KR" altLang="en-US" dirty="0"/>
              <a:t>파트 </a:t>
            </a:r>
            <a:r>
              <a:rPr lang="en-US" altLang="ko-KR" dirty="0"/>
              <a:t>2</a:t>
            </a:r>
            <a:r>
              <a:rPr lang="ko-KR" altLang="en-US" dirty="0"/>
              <a:t>는 주가 데이터 크롤링입니다</a:t>
            </a:r>
            <a:r>
              <a:rPr lang="en-US" altLang="ko-KR" dirty="0"/>
              <a:t>. </a:t>
            </a:r>
            <a:r>
              <a:rPr lang="ko-KR" altLang="en-US" dirty="0"/>
              <a:t>파트 </a:t>
            </a:r>
            <a:r>
              <a:rPr lang="en-US" altLang="ko-KR" dirty="0"/>
              <a:t>3</a:t>
            </a:r>
            <a:r>
              <a:rPr lang="ko-KR" altLang="en-US" dirty="0"/>
              <a:t>는 재무 데이터 크롤링 및 가치 지표 계산입니다</a:t>
            </a:r>
            <a:r>
              <a:rPr lang="en-US" altLang="ko-KR" dirty="0"/>
              <a:t>. </a:t>
            </a:r>
            <a:r>
              <a:rPr lang="ko-KR" altLang="en-US" dirty="0"/>
              <a:t>파트 </a:t>
            </a:r>
            <a:r>
              <a:rPr lang="en-US" altLang="ko-KR" dirty="0"/>
              <a:t>4</a:t>
            </a:r>
            <a:r>
              <a:rPr lang="ko-KR" altLang="en-US" dirty="0"/>
              <a:t>는 종목선정 방법에 대해서 살펴보고요</a:t>
            </a:r>
            <a:r>
              <a:rPr lang="en-US" altLang="ko-KR" dirty="0"/>
              <a:t>. </a:t>
            </a:r>
            <a:r>
              <a:rPr lang="ko-KR" altLang="en-US" dirty="0"/>
              <a:t>파트 </a:t>
            </a:r>
            <a:r>
              <a:rPr lang="en-US" altLang="ko-KR" dirty="0"/>
              <a:t>5</a:t>
            </a:r>
            <a:r>
              <a:rPr lang="ko-KR" altLang="en-US" dirty="0"/>
              <a:t>에서 저의 최종 포트폴리오인 멀티팩터 포트폴리오를 국내 종목으로 구성하고</a:t>
            </a:r>
            <a:r>
              <a:rPr lang="en-US" altLang="ko-KR" dirty="0"/>
              <a:t>. </a:t>
            </a:r>
            <a:r>
              <a:rPr lang="ko-KR" altLang="en-US" dirty="0"/>
              <a:t>이를 바탕으로 파트 </a:t>
            </a:r>
            <a:r>
              <a:rPr lang="en-US" altLang="ko-KR" dirty="0"/>
              <a:t>6</a:t>
            </a:r>
            <a:r>
              <a:rPr lang="ko-KR" altLang="en-US" dirty="0"/>
              <a:t>에서 </a:t>
            </a:r>
            <a:r>
              <a:rPr lang="en-US" altLang="ko-KR" dirty="0"/>
              <a:t>API</a:t>
            </a:r>
            <a:r>
              <a:rPr lang="ko-KR" altLang="en-US" dirty="0"/>
              <a:t>를 활용한 매매 자동화를 진행할 생각입니다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3</a:t>
            </a:fld>
            <a:endParaRPr lang="ko-KR" altLang="en-US" dirty="0"/>
          </a:p>
        </p:txBody>
      </p:sp>
    </p:spTree>
    <p:extLst>
      <p:ext uri="{BB962C8B-B14F-4D97-AF65-F5344CB8AC3E}">
        <p14:creationId xmlns:p14="http://schemas.microsoft.com/office/powerpoint/2010/main" val="3181846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데이터 크롤링 및 클린징을 하고 </a:t>
            </a:r>
            <a:r>
              <a:rPr lang="en-US" altLang="ko-KR" dirty="0"/>
              <a:t>MYSQL</a:t>
            </a:r>
            <a:r>
              <a:rPr lang="ko-KR" altLang="en-US" dirty="0"/>
              <a:t>에 </a:t>
            </a:r>
            <a:r>
              <a:rPr lang="en-US" altLang="ko-KR" dirty="0" err="1"/>
              <a:t>kor_fs</a:t>
            </a:r>
            <a:r>
              <a:rPr lang="ko-KR" altLang="en-US" dirty="0"/>
              <a:t>에 입력해 넣어줍니다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30</a:t>
            </a:fld>
            <a:endParaRPr lang="ko-KR" altLang="en-US"/>
          </a:p>
        </p:txBody>
      </p:sp>
    </p:spTree>
    <p:extLst>
      <p:ext uri="{BB962C8B-B14F-4D97-AF65-F5344CB8AC3E}">
        <p14:creationId xmlns:p14="http://schemas.microsoft.com/office/powerpoint/2010/main" val="2061672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수집한 재무제표 데이터를 통해 가치지표 계산을 했습니다</a:t>
            </a:r>
            <a:r>
              <a:rPr lang="en-US" altLang="ko-KR" dirty="0"/>
              <a:t>. PER, PBR, PCR, PSR, DY</a:t>
            </a:r>
            <a:r>
              <a:rPr lang="ko-KR" altLang="en-US" dirty="0"/>
              <a:t>를 구할 것인데요</a:t>
            </a:r>
            <a:r>
              <a:rPr lang="en-US" altLang="ko-KR" dirty="0"/>
              <a:t>. </a:t>
            </a:r>
            <a:r>
              <a:rPr lang="ko-KR" altLang="en-US" dirty="0"/>
              <a:t>공식은 다음과 같습니다</a:t>
            </a:r>
            <a:r>
              <a:rPr lang="en-US" altLang="ko-KR" dirty="0"/>
              <a:t>. PER</a:t>
            </a:r>
            <a:r>
              <a:rPr lang="ko-KR" altLang="en-US" dirty="0"/>
              <a:t>은 시가총액을 순이익으로 나눈 것이고</a:t>
            </a:r>
            <a:r>
              <a:rPr lang="en-US" altLang="ko-KR" dirty="0"/>
              <a:t>, PBR</a:t>
            </a:r>
            <a:r>
              <a:rPr lang="ko-KR" altLang="en-US" dirty="0"/>
              <a:t>은 시가총액을 순자산으로</a:t>
            </a:r>
            <a:r>
              <a:rPr lang="en-US" altLang="ko-KR" dirty="0"/>
              <a:t>, PCR</a:t>
            </a:r>
            <a:r>
              <a:rPr lang="ko-KR" altLang="en-US" dirty="0"/>
              <a:t>은 시가총액을 영업활동으로 인한 현금흐름을</a:t>
            </a:r>
            <a:r>
              <a:rPr lang="en-US" altLang="ko-KR" dirty="0"/>
              <a:t>, PSR</a:t>
            </a:r>
            <a:r>
              <a:rPr lang="ko-KR" altLang="en-US" dirty="0"/>
              <a:t>은 시가총액을 매출액으로</a:t>
            </a:r>
            <a:r>
              <a:rPr lang="en-US" altLang="ko-KR" dirty="0"/>
              <a:t>, DY</a:t>
            </a:r>
            <a:r>
              <a:rPr lang="ko-KR" altLang="en-US" dirty="0"/>
              <a:t>는 주당배당금을 현재가로 나누어서 구할 수 있습니다</a:t>
            </a:r>
            <a:r>
              <a:rPr lang="en-US" altLang="ko-KR" dirty="0"/>
              <a:t>.</a:t>
            </a:r>
            <a:r>
              <a:rPr lang="ko-KR" altLang="en-US" dirty="0"/>
              <a:t> </a:t>
            </a:r>
            <a:endParaRPr lang="en-US" altLang="ko-KR" dirty="0"/>
          </a:p>
          <a:p>
            <a:r>
              <a:rPr lang="ko-KR" altLang="en-US" dirty="0"/>
              <a:t>일반적으로 이 지표들은 </a:t>
            </a:r>
            <a:r>
              <a:rPr lang="en-US" altLang="ko-KR" dirty="0"/>
              <a:t>1</a:t>
            </a:r>
            <a:r>
              <a:rPr lang="ko-KR" altLang="en-US" dirty="0"/>
              <a:t>년 단위로 구해지거든요</a:t>
            </a:r>
            <a:r>
              <a:rPr lang="en-US" altLang="ko-KR" dirty="0"/>
              <a:t>. </a:t>
            </a:r>
            <a:r>
              <a:rPr lang="ko-KR" altLang="en-US" dirty="0"/>
              <a:t>근데 이거 </a:t>
            </a:r>
            <a:r>
              <a:rPr lang="en-US" altLang="ko-KR" dirty="0"/>
              <a:t>Business Year</a:t>
            </a:r>
            <a:r>
              <a:rPr lang="ko-KR" altLang="en-US" dirty="0"/>
              <a:t>로 구해지다 보니까</a:t>
            </a:r>
            <a:r>
              <a:rPr lang="en-US" altLang="ko-KR" dirty="0"/>
              <a:t>. </a:t>
            </a:r>
            <a:r>
              <a:rPr lang="ko-KR" altLang="en-US" dirty="0"/>
              <a:t>이렇게 구하다보면 최대 </a:t>
            </a:r>
            <a:r>
              <a:rPr lang="en-US" altLang="ko-KR" dirty="0"/>
              <a:t>1</a:t>
            </a:r>
            <a:r>
              <a:rPr lang="ko-KR" altLang="en-US" dirty="0"/>
              <a:t>년을 기다려야 하는 상황까지 올 수 있습니다</a:t>
            </a:r>
            <a:r>
              <a:rPr lang="en-US" altLang="ko-KR" dirty="0"/>
              <a:t>. </a:t>
            </a:r>
            <a:r>
              <a:rPr lang="ko-KR" altLang="en-US" dirty="0"/>
              <a:t>그러므로 최근 </a:t>
            </a:r>
            <a:r>
              <a:rPr lang="en-US" altLang="ko-KR" dirty="0"/>
              <a:t>1</a:t>
            </a:r>
            <a:r>
              <a:rPr lang="ko-KR" altLang="en-US" dirty="0"/>
              <a:t>년을 사용하는 </a:t>
            </a:r>
            <a:r>
              <a:rPr lang="en-US" altLang="ko-KR" dirty="0"/>
              <a:t>TTM </a:t>
            </a:r>
            <a:r>
              <a:rPr lang="ko-KR" altLang="en-US" dirty="0"/>
              <a:t>방식을 사용해서 이 가치지표를 구하도록 하겠습니다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31</a:t>
            </a:fld>
            <a:endParaRPr lang="ko-KR" altLang="en-US"/>
          </a:p>
        </p:txBody>
      </p:sp>
    </p:spTree>
    <p:extLst>
      <p:ext uri="{BB962C8B-B14F-4D97-AF65-F5344CB8AC3E}">
        <p14:creationId xmlns:p14="http://schemas.microsoft.com/office/powerpoint/2010/main" val="3369279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먼저 각 계정 즉</a:t>
            </a:r>
            <a:r>
              <a:rPr lang="en-US" altLang="ko-KR" dirty="0"/>
              <a:t>, (‘</a:t>
            </a:r>
            <a:r>
              <a:rPr lang="ko-KR" altLang="en-US" dirty="0"/>
              <a:t>당기순이익</a:t>
            </a:r>
            <a:r>
              <a:rPr lang="en-US" altLang="ko-KR" dirty="0"/>
              <a:t>’, ‘</a:t>
            </a:r>
            <a:r>
              <a:rPr lang="ko-KR" altLang="en-US" dirty="0"/>
              <a:t>자본</a:t>
            </a:r>
            <a:r>
              <a:rPr lang="en-US" altLang="ko-KR" dirty="0"/>
              <a:t>’, ‘</a:t>
            </a:r>
            <a:r>
              <a:rPr lang="ko-KR" altLang="en-US" dirty="0"/>
              <a:t>영업활동으로인한현금흐름</a:t>
            </a:r>
            <a:r>
              <a:rPr lang="en-US" altLang="ko-KR" dirty="0"/>
              <a:t>’, ‘</a:t>
            </a:r>
            <a:r>
              <a:rPr lang="ko-KR" altLang="en-US" dirty="0"/>
              <a:t>매출액</a:t>
            </a:r>
            <a:r>
              <a:rPr lang="en-US" altLang="ko-KR" dirty="0"/>
              <a:t>＇)</a:t>
            </a:r>
            <a:r>
              <a:rPr lang="ko-KR" altLang="en-US" dirty="0"/>
              <a:t>의 최근 </a:t>
            </a:r>
            <a:r>
              <a:rPr lang="en-US" altLang="ko-KR" dirty="0"/>
              <a:t>1</a:t>
            </a:r>
            <a:r>
              <a:rPr lang="ko-KR" altLang="en-US" dirty="0"/>
              <a:t>년간 합산액을 구합니다</a:t>
            </a:r>
            <a:r>
              <a:rPr lang="en-US" altLang="ko-KR" dirty="0"/>
              <a:t>. </a:t>
            </a:r>
            <a:r>
              <a:rPr lang="ko-KR" altLang="en-US" dirty="0"/>
              <a:t>자본은 평균으로 구합니다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32</a:t>
            </a:fld>
            <a:endParaRPr lang="ko-KR" altLang="en-US"/>
          </a:p>
        </p:txBody>
      </p:sp>
    </p:spTree>
    <p:extLst>
      <p:ext uri="{BB962C8B-B14F-4D97-AF65-F5344CB8AC3E}">
        <p14:creationId xmlns:p14="http://schemas.microsoft.com/office/powerpoint/2010/main" val="493984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시가총액을 각 계정으로 나누어서 각 </a:t>
            </a:r>
            <a:r>
              <a:rPr lang="en-US" altLang="ko-KR" dirty="0"/>
              <a:t>PSR, PCR, PER, PBR </a:t>
            </a:r>
            <a:r>
              <a:rPr lang="ko-KR" altLang="en-US" dirty="0"/>
              <a:t>지표를 구합니다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33</a:t>
            </a:fld>
            <a:endParaRPr lang="ko-KR" altLang="en-US"/>
          </a:p>
        </p:txBody>
      </p:sp>
    </p:spTree>
    <p:extLst>
      <p:ext uri="{BB962C8B-B14F-4D97-AF65-F5344CB8AC3E}">
        <p14:creationId xmlns:p14="http://schemas.microsoft.com/office/powerpoint/2010/main" val="861284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DY</a:t>
            </a:r>
            <a:r>
              <a:rPr lang="ko-KR" altLang="en-US" dirty="0"/>
              <a:t>의 경우 주당배당금을 종가로 나누어 배당 수익률 값을 구합니다</a:t>
            </a:r>
            <a:r>
              <a:rPr lang="en-US" altLang="ko-KR" dirty="0"/>
              <a:t>. </a:t>
            </a:r>
            <a:r>
              <a:rPr lang="ko-KR" altLang="en-US" dirty="0"/>
              <a:t>이러한 데이터를 </a:t>
            </a:r>
            <a:r>
              <a:rPr lang="en-US" altLang="ko-KR" dirty="0"/>
              <a:t>MYSQL </a:t>
            </a:r>
            <a:r>
              <a:rPr lang="ko-KR" altLang="en-US" dirty="0"/>
              <a:t>테이블에 추가로 입력하여 갱신해줍니다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34</a:t>
            </a:fld>
            <a:endParaRPr lang="ko-KR" altLang="en-US"/>
          </a:p>
        </p:txBody>
      </p:sp>
    </p:spTree>
    <p:extLst>
      <p:ext uri="{BB962C8B-B14F-4D97-AF65-F5344CB8AC3E}">
        <p14:creationId xmlns:p14="http://schemas.microsoft.com/office/powerpoint/2010/main" val="1683470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 파트에서는 제가 최종 포트폴리오에서 사용할 전략들을 각각 살펴볼 것입니다</a:t>
            </a:r>
            <a:r>
              <a:rPr lang="en-US" altLang="ko-KR" dirty="0"/>
              <a:t>.</a:t>
            </a:r>
          </a:p>
          <a:p>
            <a:r>
              <a:rPr lang="ko-KR" altLang="en-US" dirty="0"/>
              <a:t>그 전에 이해를 돕기 위해서 </a:t>
            </a:r>
            <a:r>
              <a:rPr lang="en-US" altLang="ko-KR" dirty="0"/>
              <a:t>step1</a:t>
            </a:r>
            <a:r>
              <a:rPr lang="ko-KR" altLang="en-US" dirty="0"/>
              <a:t>과 </a:t>
            </a:r>
            <a:r>
              <a:rPr lang="en-US" altLang="ko-KR" dirty="0"/>
              <a:t>step2</a:t>
            </a:r>
            <a:r>
              <a:rPr lang="ko-KR" altLang="en-US" dirty="0"/>
              <a:t>에서 각각 퀀트 전략의 종류는 무엇인지 팩터는 무엇인지에 대해서 알아보고</a:t>
            </a:r>
            <a:endParaRPr lang="en-US" altLang="ko-KR" dirty="0"/>
          </a:p>
          <a:p>
            <a:r>
              <a:rPr lang="en-US" altLang="ko-KR" dirty="0"/>
              <a:t>Step 3 4 5</a:t>
            </a:r>
            <a:r>
              <a:rPr lang="ko-KR" altLang="en-US" dirty="0"/>
              <a:t>에서는 각각 벨류 전략</a:t>
            </a:r>
            <a:r>
              <a:rPr lang="en-US" altLang="ko-KR" dirty="0"/>
              <a:t>, </a:t>
            </a:r>
            <a:r>
              <a:rPr lang="ko-KR" altLang="en-US" dirty="0"/>
              <a:t>모멘텀 전략</a:t>
            </a:r>
            <a:r>
              <a:rPr lang="en-US" altLang="ko-KR" dirty="0"/>
              <a:t>, </a:t>
            </a:r>
            <a:r>
              <a:rPr lang="ko-KR" altLang="en-US" dirty="0"/>
              <a:t>퀄리티 전략에 대해서 알아보겠습니다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35</a:t>
            </a:fld>
            <a:endParaRPr lang="ko-KR" altLang="en-US" dirty="0"/>
          </a:p>
        </p:txBody>
      </p:sp>
    </p:spTree>
    <p:extLst>
      <p:ext uri="{BB962C8B-B14F-4D97-AF65-F5344CB8AC3E}">
        <p14:creationId xmlns:p14="http://schemas.microsoft.com/office/powerpoint/2010/main" val="3877940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주식</a:t>
            </a:r>
            <a:r>
              <a:rPr lang="en-US" altLang="ko-KR" b="0" i="0" dirty="0">
                <a:solidFill>
                  <a:srgbClr val="0D0D0D"/>
                </a:solidFill>
                <a:effectLst/>
              </a:rPr>
              <a:t>, </a:t>
            </a:r>
            <a:r>
              <a:rPr lang="ko-KR" altLang="en-US" b="0" i="0" dirty="0">
                <a:solidFill>
                  <a:srgbClr val="0D0D0D"/>
                </a:solidFill>
                <a:effectLst/>
              </a:rPr>
              <a:t>재무 데이터</a:t>
            </a:r>
            <a:r>
              <a:rPr lang="en-US" altLang="ko-KR" b="0" i="0" dirty="0">
                <a:solidFill>
                  <a:srgbClr val="0D0D0D"/>
                </a:solidFill>
                <a:effectLst/>
              </a:rPr>
              <a:t>, </a:t>
            </a:r>
            <a:r>
              <a:rPr lang="ko-KR" altLang="en-US" b="0" i="0" dirty="0">
                <a:solidFill>
                  <a:srgbClr val="0D0D0D"/>
                </a:solidFill>
                <a:effectLst/>
              </a:rPr>
              <a:t>및 가치 평가 지표가 준비된 상황에서</a:t>
            </a:r>
            <a:r>
              <a:rPr lang="en-US" altLang="ko-KR" b="0" i="0" dirty="0">
                <a:solidFill>
                  <a:srgbClr val="0D0D0D"/>
                </a:solidFill>
                <a:effectLst/>
              </a:rPr>
              <a:t>, </a:t>
            </a:r>
            <a:r>
              <a:rPr lang="ko-KR" altLang="en-US" b="0" i="0" dirty="0">
                <a:solidFill>
                  <a:srgbClr val="0D0D0D"/>
                </a:solidFill>
                <a:effectLst/>
              </a:rPr>
              <a:t>퀀트 분석을 통한 투자 대상 선별을 할 수 있습니다</a:t>
            </a:r>
            <a:r>
              <a:rPr lang="en-US" altLang="ko-KR" b="0" i="0" dirty="0">
                <a:solidFill>
                  <a:srgbClr val="0D0D0D"/>
                </a:solidFill>
                <a:effectLst/>
              </a:rPr>
              <a:t>. </a:t>
            </a:r>
            <a:r>
              <a:rPr lang="ko-KR" altLang="en-US" b="0" i="0" dirty="0">
                <a:solidFill>
                  <a:srgbClr val="0D0D0D"/>
                </a:solidFill>
                <a:effectLst/>
              </a:rPr>
              <a:t>퀀트 전략은 주로 포트폴리오 관리 전략과 거래 전략의 두 축을 중심으로 전개됩니다</a:t>
            </a:r>
            <a:r>
              <a:rPr lang="en-US" altLang="ko-KR" b="0" i="0" dirty="0">
                <a:solidFill>
                  <a:srgbClr val="0D0D0D"/>
                </a:solidFill>
                <a:effectLst/>
              </a:rPr>
              <a:t>. </a:t>
            </a:r>
            <a:r>
              <a:rPr lang="ko-KR" altLang="en-US" b="0" i="0" dirty="0">
                <a:solidFill>
                  <a:srgbClr val="0D0D0D"/>
                </a:solidFill>
                <a:effectLst/>
              </a:rPr>
              <a:t>포트폴리오 관리 전략은 역사적 주식 시장 데이터를 근거로 우수한 주식을 선별하고</a:t>
            </a:r>
            <a:r>
              <a:rPr lang="en-US" altLang="ko-KR" b="0" i="0" dirty="0">
                <a:solidFill>
                  <a:srgbClr val="0D0D0D"/>
                </a:solidFill>
                <a:effectLst/>
              </a:rPr>
              <a:t>, </a:t>
            </a:r>
            <a:r>
              <a:rPr lang="ko-KR" altLang="en-US" b="0" i="0" dirty="0">
                <a:solidFill>
                  <a:srgbClr val="0D0D0D"/>
                </a:solidFill>
                <a:effectLst/>
              </a:rPr>
              <a:t>해당 기준에 부합하지 않는 주식을 회피하거나 공매도하는 방식입니다</a:t>
            </a:r>
            <a:r>
              <a:rPr lang="en-US" altLang="ko-KR" b="0" i="0" dirty="0">
                <a:solidFill>
                  <a:srgbClr val="0D0D0D"/>
                </a:solidFill>
                <a:effectLst/>
              </a:rPr>
              <a:t>. </a:t>
            </a:r>
            <a:r>
              <a:rPr lang="ko-KR" altLang="en-US" b="0" i="0" dirty="0">
                <a:solidFill>
                  <a:srgbClr val="0D0D0D"/>
                </a:solidFill>
                <a:effectLst/>
              </a:rPr>
              <a:t>이는 비교적 장기적 관점을 요구하며</a:t>
            </a:r>
            <a:r>
              <a:rPr lang="en-US" altLang="ko-KR" b="0" i="0" dirty="0">
                <a:solidFill>
                  <a:srgbClr val="0D0D0D"/>
                </a:solidFill>
                <a:effectLst/>
              </a:rPr>
              <a:t>, </a:t>
            </a:r>
            <a:r>
              <a:rPr lang="ko-KR" altLang="en-US" b="0" i="0" dirty="0">
                <a:solidFill>
                  <a:srgbClr val="0D0D0D"/>
                </a:solidFill>
                <a:effectLst/>
              </a:rPr>
              <a:t>여러 종목을 포괄하는 포트폴리오 구성에 초점을 맞춥니다</a:t>
            </a:r>
            <a:r>
              <a:rPr lang="en-US" altLang="ko-KR" b="0" i="0" dirty="0">
                <a:solidFill>
                  <a:srgbClr val="0D0D0D"/>
                </a:solidFill>
                <a:effectLst/>
              </a:rPr>
              <a:t>. </a:t>
            </a:r>
            <a:r>
              <a:rPr lang="ko-KR" altLang="en-US" b="0" i="0" dirty="0">
                <a:solidFill>
                  <a:srgbClr val="0D0D0D"/>
                </a:solidFill>
                <a:effectLst/>
              </a:rPr>
              <a:t>반대로 트레이딩 전략은 주가의 변동성을 분석하여 단기적 매매 시점을 결정하며</a:t>
            </a:r>
            <a:r>
              <a:rPr lang="en-US" altLang="ko-KR" b="0" i="0" dirty="0">
                <a:solidFill>
                  <a:srgbClr val="0D0D0D"/>
                </a:solidFill>
                <a:effectLst/>
              </a:rPr>
              <a:t>, </a:t>
            </a:r>
            <a:r>
              <a:rPr lang="ko-KR" altLang="en-US" b="0" i="0" dirty="0">
                <a:solidFill>
                  <a:srgbClr val="0D0D0D"/>
                </a:solidFill>
                <a:effectLst/>
              </a:rPr>
              <a:t>선택된 소수 종목에 집중합니다</a:t>
            </a:r>
            <a:r>
              <a:rPr lang="en-US" altLang="ko-KR" b="0" i="0" dirty="0">
                <a:solidFill>
                  <a:srgbClr val="0D0D0D"/>
                </a:solidFill>
                <a:effectLst/>
              </a:rPr>
              <a:t>. </a:t>
            </a:r>
            <a:r>
              <a:rPr lang="ko-KR" altLang="en-US" b="0" i="0" dirty="0">
                <a:solidFill>
                  <a:srgbClr val="0D0D0D"/>
                </a:solidFill>
                <a:effectLst/>
              </a:rPr>
              <a:t>이번 프로젝트에서는 포트폴리오 전략을 통한 종목선정한는 방식으로 진행했습니다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36</a:t>
            </a:fld>
            <a:endParaRPr lang="ko-KR" altLang="en-US"/>
          </a:p>
        </p:txBody>
      </p:sp>
    </p:spTree>
    <p:extLst>
      <p:ext uri="{BB962C8B-B14F-4D97-AF65-F5344CB8AC3E}">
        <p14:creationId xmlns:p14="http://schemas.microsoft.com/office/powerpoint/2010/main" val="1862591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ko-KR" altLang="en-US" b="0" i="0" dirty="0">
                <a:solidFill>
                  <a:srgbClr val="0D0D0D"/>
                </a:solidFill>
                <a:effectLst/>
              </a:rPr>
              <a:t>주식을 그룹으로 분류하여 검토할 때</a:t>
            </a:r>
            <a:r>
              <a:rPr lang="en-US" altLang="ko-KR" b="0" i="0" dirty="0">
                <a:solidFill>
                  <a:srgbClr val="0D0D0D"/>
                </a:solidFill>
                <a:effectLst/>
              </a:rPr>
              <a:t>, </a:t>
            </a:r>
            <a:r>
              <a:rPr lang="ko-KR" altLang="en-US" b="0" i="0" dirty="0">
                <a:solidFill>
                  <a:srgbClr val="0D0D0D"/>
                </a:solidFill>
                <a:effectLst/>
              </a:rPr>
              <a:t>특정 패턴이나 경향성을 발견할 수 있습니다</a:t>
            </a:r>
            <a:r>
              <a:rPr lang="en-US" altLang="ko-KR" b="0" i="0" dirty="0">
                <a:solidFill>
                  <a:srgbClr val="0D0D0D"/>
                </a:solidFill>
                <a:effectLst/>
              </a:rPr>
              <a:t>. </a:t>
            </a:r>
            <a:r>
              <a:rPr lang="ko-KR" altLang="en-US" b="0" i="0" dirty="0">
                <a:solidFill>
                  <a:srgbClr val="0D0D0D"/>
                </a:solidFill>
                <a:effectLst/>
              </a:rPr>
              <a:t>예를 들어</a:t>
            </a:r>
            <a:r>
              <a:rPr lang="en-US" altLang="ko-KR" b="0" i="0" dirty="0">
                <a:solidFill>
                  <a:srgbClr val="0D0D0D"/>
                </a:solidFill>
                <a:effectLst/>
              </a:rPr>
              <a:t>, </a:t>
            </a:r>
            <a:r>
              <a:rPr lang="ko-KR" altLang="en-US" b="0" i="0" dirty="0">
                <a:solidFill>
                  <a:srgbClr val="0D0D0D"/>
                </a:solidFill>
                <a:effectLst/>
              </a:rPr>
              <a:t>주식을 섹터별로 분류한 뒤</a:t>
            </a:r>
            <a:r>
              <a:rPr lang="en-US" altLang="ko-KR" b="0" i="0" dirty="0">
                <a:solidFill>
                  <a:srgbClr val="0D0D0D"/>
                </a:solidFill>
                <a:effectLst/>
              </a:rPr>
              <a:t>, </a:t>
            </a:r>
            <a:r>
              <a:rPr lang="ko-KR" altLang="en-US" b="0" i="0" dirty="0">
                <a:solidFill>
                  <a:srgbClr val="0D0D0D"/>
                </a:solidFill>
                <a:effectLst/>
              </a:rPr>
              <a:t>각 그룹의 수익률을 분석함으로써 어느 섹터가 좋은 성과를 보였는지 파악할 수 있습니다</a:t>
            </a:r>
            <a:r>
              <a:rPr lang="en-US" altLang="ko-KR" b="0" i="0" dirty="0">
                <a:solidFill>
                  <a:srgbClr val="0D0D0D"/>
                </a:solidFill>
                <a:effectLst/>
              </a:rPr>
              <a:t>. </a:t>
            </a:r>
            <a:r>
              <a:rPr lang="ko-KR" altLang="en-US" b="0" i="0" dirty="0">
                <a:solidFill>
                  <a:srgbClr val="0D0D0D"/>
                </a:solidFill>
                <a:effectLst/>
              </a:rPr>
              <a:t>이렇게 주가의 상승과 하락에 영향을 주는 여러 특성들을 </a:t>
            </a:r>
            <a:r>
              <a:rPr lang="en-US" altLang="ko-KR" b="0" i="0" dirty="0">
                <a:solidFill>
                  <a:srgbClr val="0D0D0D"/>
                </a:solidFill>
                <a:effectLst/>
              </a:rPr>
              <a:t>＇</a:t>
            </a:r>
            <a:r>
              <a:rPr lang="ko-KR" altLang="en-US" b="0" i="0" dirty="0">
                <a:solidFill>
                  <a:srgbClr val="0D0D0D"/>
                </a:solidFill>
                <a:effectLst/>
              </a:rPr>
              <a:t>팩터</a:t>
            </a:r>
            <a:r>
              <a:rPr lang="en-US" altLang="ko-KR" b="0" i="0" dirty="0">
                <a:solidFill>
                  <a:srgbClr val="0D0D0D"/>
                </a:solidFill>
                <a:effectLst/>
              </a:rPr>
              <a:t>＇</a:t>
            </a:r>
            <a:r>
              <a:rPr lang="ko-KR" altLang="en-US" b="0" i="0" dirty="0">
                <a:solidFill>
                  <a:srgbClr val="0D0D0D"/>
                </a:solidFill>
                <a:effectLst/>
              </a:rPr>
              <a:t>라고 하며</a:t>
            </a:r>
            <a:r>
              <a:rPr lang="en-US" altLang="ko-KR" b="0" i="0" dirty="0">
                <a:solidFill>
                  <a:srgbClr val="0D0D0D"/>
                </a:solidFill>
                <a:effectLst/>
              </a:rPr>
              <a:t>, </a:t>
            </a:r>
            <a:r>
              <a:rPr lang="ko-KR" altLang="en-US" b="0" i="0" dirty="0">
                <a:solidFill>
                  <a:srgbClr val="0D0D0D"/>
                </a:solidFill>
                <a:effectLst/>
              </a:rPr>
              <a:t>이들은 주식 수익률의 주요 결정 요인으로 간주됩니다</a:t>
            </a:r>
            <a:r>
              <a:rPr lang="en-US" altLang="ko-KR" b="0" i="0" dirty="0">
                <a:solidFill>
                  <a:srgbClr val="0D0D0D"/>
                </a:solidFill>
                <a:effectLst/>
              </a:rPr>
              <a:t>.</a:t>
            </a:r>
          </a:p>
          <a:p>
            <a:pPr algn="l"/>
            <a:r>
              <a:rPr lang="ko-KR" altLang="en-US" b="0" i="0" dirty="0">
                <a:solidFill>
                  <a:srgbClr val="0D0D0D"/>
                </a:solidFill>
                <a:effectLst/>
              </a:rPr>
              <a:t>그러나 특정 특성이 팩터로 인정받기 위해서는 몇 가지 기준을 충족해야 합니다</a:t>
            </a:r>
            <a:r>
              <a:rPr lang="en-US" altLang="ko-KR" b="0" i="0" dirty="0">
                <a:solidFill>
                  <a:srgbClr val="0D0D0D"/>
                </a:solidFill>
                <a:effectLst/>
              </a:rPr>
              <a:t>: </a:t>
            </a:r>
            <a:r>
              <a:rPr lang="ko-KR" altLang="en-US" b="0" i="0" dirty="0">
                <a:solidFill>
                  <a:srgbClr val="0D0D0D"/>
                </a:solidFill>
                <a:effectLst/>
              </a:rPr>
              <a:t>지속성</a:t>
            </a:r>
            <a:r>
              <a:rPr lang="en-US" altLang="ko-KR" b="0" i="0" dirty="0">
                <a:solidFill>
                  <a:srgbClr val="0D0D0D"/>
                </a:solidFill>
                <a:effectLst/>
              </a:rPr>
              <a:t>, </a:t>
            </a:r>
            <a:r>
              <a:rPr lang="ko-KR" altLang="en-US" b="0" i="0" dirty="0">
                <a:solidFill>
                  <a:srgbClr val="0D0D0D"/>
                </a:solidFill>
                <a:effectLst/>
              </a:rPr>
              <a:t>범용성</a:t>
            </a:r>
            <a:r>
              <a:rPr lang="en-US" altLang="ko-KR" b="0" i="0" dirty="0">
                <a:solidFill>
                  <a:srgbClr val="0D0D0D"/>
                </a:solidFill>
                <a:effectLst/>
              </a:rPr>
              <a:t>, </a:t>
            </a:r>
            <a:r>
              <a:rPr lang="ko-KR" altLang="en-US" b="0" i="0" dirty="0">
                <a:solidFill>
                  <a:srgbClr val="0D0D0D"/>
                </a:solidFill>
                <a:effectLst/>
              </a:rPr>
              <a:t>이해 가능성</a:t>
            </a:r>
            <a:r>
              <a:rPr lang="en-US" altLang="ko-KR" b="0" i="0" dirty="0">
                <a:solidFill>
                  <a:srgbClr val="0D0D0D"/>
                </a:solidFill>
                <a:effectLst/>
              </a:rPr>
              <a:t>, </a:t>
            </a:r>
            <a:r>
              <a:rPr lang="ko-KR" altLang="en-US" b="0" i="0" dirty="0">
                <a:solidFill>
                  <a:srgbClr val="0D0D0D"/>
                </a:solidFill>
                <a:effectLst/>
              </a:rPr>
              <a:t>강건성 및 투자 가능성</a:t>
            </a:r>
            <a:r>
              <a:rPr lang="en-US" altLang="ko-KR" b="0" i="0" dirty="0">
                <a:solidFill>
                  <a:srgbClr val="0D0D0D"/>
                </a:solidFill>
                <a:effectLst/>
              </a:rPr>
              <a:t>. </a:t>
            </a:r>
            <a:r>
              <a:rPr lang="ko-KR" altLang="en-US" b="0" i="0" dirty="0">
                <a:solidFill>
                  <a:srgbClr val="0D0D0D"/>
                </a:solidFill>
                <a:effectLst/>
              </a:rPr>
              <a:t>이 기준들은 팩터의 신뢰성과 적용 범위를 확보하는 데 필수적입니다</a:t>
            </a:r>
            <a:r>
              <a:rPr lang="en-US" altLang="ko-KR" b="0" i="0" dirty="0">
                <a:solidFill>
                  <a:srgbClr val="0D0D0D"/>
                </a:solidFill>
                <a:effectLst/>
              </a:rPr>
              <a:t>.</a:t>
            </a:r>
          </a:p>
          <a:p>
            <a:pPr algn="l"/>
            <a:r>
              <a:rPr lang="ko-KR" altLang="en-US" b="0" i="0" dirty="0">
                <a:solidFill>
                  <a:srgbClr val="0D0D0D"/>
                </a:solidFill>
                <a:effectLst/>
              </a:rPr>
              <a:t>퀀트 투자 전략에서는 이러한 팩터들을 바탕으로</a:t>
            </a:r>
            <a:r>
              <a:rPr lang="en-US" altLang="ko-KR" b="0" i="0" dirty="0">
                <a:solidFill>
                  <a:srgbClr val="0D0D0D"/>
                </a:solidFill>
                <a:effectLst/>
              </a:rPr>
              <a:t>, </a:t>
            </a:r>
            <a:r>
              <a:rPr lang="ko-KR" altLang="en-US" b="0" i="0" dirty="0">
                <a:solidFill>
                  <a:srgbClr val="0D0D0D"/>
                </a:solidFill>
                <a:effectLst/>
              </a:rPr>
              <a:t>팩터의 강도가 높은 주식들로 구성된 포트폴리오를 선정하여 매수하고</a:t>
            </a:r>
            <a:r>
              <a:rPr lang="en-US" altLang="ko-KR" b="0" i="0" dirty="0">
                <a:solidFill>
                  <a:srgbClr val="0D0D0D"/>
                </a:solidFill>
                <a:effectLst/>
              </a:rPr>
              <a:t>, </a:t>
            </a:r>
            <a:r>
              <a:rPr lang="ko-KR" altLang="en-US" b="0" i="0" dirty="0">
                <a:solidFill>
                  <a:srgbClr val="0D0D0D"/>
                </a:solidFill>
                <a:effectLst/>
              </a:rPr>
              <a:t>반대로 팩터의 강도가 낮은 주식들은 피하거나 공매도하는 접근을 취합니다</a:t>
            </a:r>
            <a:r>
              <a:rPr lang="en-US" altLang="ko-KR" b="0" i="0" dirty="0">
                <a:solidFill>
                  <a:srgbClr val="0D0D0D"/>
                </a:solidFill>
                <a:effectLst/>
              </a:rPr>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37</a:t>
            </a:fld>
            <a:endParaRPr lang="ko-KR" altLang="en-US"/>
          </a:p>
        </p:txBody>
      </p:sp>
    </p:spTree>
    <p:extLst>
      <p:ext uri="{BB962C8B-B14F-4D97-AF65-F5344CB8AC3E}">
        <p14:creationId xmlns:p14="http://schemas.microsoft.com/office/powerpoint/2010/main" val="357000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ko-KR" b="0" i="0" dirty="0">
              <a:solidFill>
                <a:srgbClr val="0D0D0D"/>
              </a:solidFill>
              <a:effectLst/>
            </a:endParaRP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38</a:t>
            </a:fld>
            <a:endParaRPr lang="ko-KR" altLang="en-US"/>
          </a:p>
        </p:txBody>
      </p:sp>
    </p:spTree>
    <p:extLst>
      <p:ext uri="{BB962C8B-B14F-4D97-AF65-F5344CB8AC3E}">
        <p14:creationId xmlns:p14="http://schemas.microsoft.com/office/powerpoint/2010/main" val="392931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ko-KR" altLang="en-US" b="0" i="0" dirty="0">
                <a:solidFill>
                  <a:srgbClr val="0D0D0D"/>
                </a:solidFill>
                <a:effectLst/>
              </a:rPr>
              <a:t>전체 주식 시장의 동향은 개별 주식의 수익률을 판가름 하는 가장 큰 팩터이다</a:t>
            </a:r>
            <a:r>
              <a:rPr lang="en-US" altLang="ko-KR" b="0" i="0" dirty="0">
                <a:solidFill>
                  <a:srgbClr val="0D0D0D"/>
                </a:solidFill>
                <a:effectLst/>
              </a:rPr>
              <a:t>. </a:t>
            </a:r>
            <a:r>
              <a:rPr lang="ko-KR" altLang="en-US" b="0" i="0" dirty="0">
                <a:solidFill>
                  <a:srgbClr val="0D0D0D"/>
                </a:solidFill>
                <a:effectLst/>
              </a:rPr>
              <a:t>장이 급락하면</a:t>
            </a:r>
            <a:r>
              <a:rPr lang="en-US" altLang="ko-KR" b="0" i="0" dirty="0">
                <a:solidFill>
                  <a:srgbClr val="0D0D0D"/>
                </a:solidFill>
                <a:effectLst/>
              </a:rPr>
              <a:t>, </a:t>
            </a:r>
            <a:r>
              <a:rPr lang="ko-KR" altLang="en-US" b="0" i="0" dirty="0">
                <a:solidFill>
                  <a:srgbClr val="0D0D0D"/>
                </a:solidFill>
                <a:effectLst/>
              </a:rPr>
              <a:t>아무리 훌륭한 주식도 그 여파를 피할 수 없고</a:t>
            </a:r>
            <a:r>
              <a:rPr lang="en-US" altLang="ko-KR" b="0" i="0" dirty="0">
                <a:solidFill>
                  <a:srgbClr val="0D0D0D"/>
                </a:solidFill>
                <a:effectLst/>
              </a:rPr>
              <a:t>, </a:t>
            </a:r>
            <a:r>
              <a:rPr lang="ko-KR" altLang="en-US" b="0" i="0" dirty="0">
                <a:solidFill>
                  <a:srgbClr val="0D0D0D"/>
                </a:solidFill>
                <a:effectLst/>
              </a:rPr>
              <a:t>반대로 시장이 오를 때는 그다지 좋지 않은 주식조차 상승세를 탈 수 있다</a:t>
            </a:r>
            <a:r>
              <a:rPr lang="en-US" altLang="ko-KR" b="0" i="0" dirty="0">
                <a:solidFill>
                  <a:srgbClr val="0D0D0D"/>
                </a:solidFill>
                <a:effectLst/>
              </a:rPr>
              <a:t>. </a:t>
            </a:r>
          </a:p>
          <a:p>
            <a:pPr algn="l"/>
            <a:endParaRPr lang="en-US" altLang="ko-KR" b="0" i="0" dirty="0">
              <a:solidFill>
                <a:srgbClr val="0D0D0D"/>
              </a:solidFill>
              <a:effectLst/>
            </a:endParaRPr>
          </a:p>
          <a:p>
            <a:pPr algn="l"/>
            <a:r>
              <a:rPr lang="en-US" altLang="ko-KR" b="0" i="0" dirty="0">
                <a:solidFill>
                  <a:srgbClr val="0D0D0D"/>
                </a:solidFill>
                <a:effectLst/>
              </a:rPr>
              <a:t>'</a:t>
            </a:r>
            <a:r>
              <a:rPr lang="ko-KR" altLang="en-US" b="0" i="0" dirty="0">
                <a:solidFill>
                  <a:srgbClr val="0D0D0D"/>
                </a:solidFill>
                <a:effectLst/>
              </a:rPr>
              <a:t>베타</a:t>
            </a:r>
            <a:r>
              <a:rPr lang="en-US" altLang="ko-KR" b="0" i="0" dirty="0">
                <a:solidFill>
                  <a:srgbClr val="0D0D0D"/>
                </a:solidFill>
                <a:effectLst/>
              </a:rPr>
              <a:t>'</a:t>
            </a:r>
            <a:r>
              <a:rPr lang="ko-KR" altLang="en-US" b="0" i="0" dirty="0">
                <a:solidFill>
                  <a:srgbClr val="0D0D0D"/>
                </a:solidFill>
                <a:effectLst/>
              </a:rPr>
              <a:t>는 개별 주식이 시장 전체의 변화에 얼마나 민감하게 반응하는지를 수치로 나타내는 지표이다</a:t>
            </a:r>
            <a:r>
              <a:rPr lang="en-US" altLang="ko-KR" b="0" i="0" dirty="0">
                <a:solidFill>
                  <a:srgbClr val="0D0D0D"/>
                </a:solidFill>
                <a:effectLst/>
              </a:rPr>
              <a:t>. </a:t>
            </a:r>
            <a:r>
              <a:rPr lang="ko-KR" altLang="en-US" b="0" i="0" dirty="0">
                <a:solidFill>
                  <a:srgbClr val="0D0D0D"/>
                </a:solidFill>
                <a:effectLst/>
              </a:rPr>
              <a:t>베타 값이 </a:t>
            </a:r>
            <a:r>
              <a:rPr lang="en-US" altLang="ko-KR" b="0" i="0" dirty="0">
                <a:solidFill>
                  <a:srgbClr val="0D0D0D"/>
                </a:solidFill>
                <a:effectLst/>
              </a:rPr>
              <a:t>1</a:t>
            </a:r>
            <a:r>
              <a:rPr lang="ko-KR" altLang="en-US" b="0" i="0" dirty="0">
                <a:solidFill>
                  <a:srgbClr val="0D0D0D"/>
                </a:solidFill>
                <a:effectLst/>
              </a:rPr>
              <a:t>이라는 것은 해당 주식이 시장과 완벽하게 동일한 방향으로 움직인다는 의미이다</a:t>
            </a:r>
            <a:r>
              <a:rPr lang="en-US" altLang="ko-KR" b="0" i="0" dirty="0">
                <a:solidFill>
                  <a:srgbClr val="0D0D0D"/>
                </a:solidFill>
                <a:effectLst/>
              </a:rPr>
              <a:t>. </a:t>
            </a:r>
            <a:r>
              <a:rPr lang="ko-KR" altLang="en-US" b="0" i="0" dirty="0">
                <a:solidFill>
                  <a:srgbClr val="0D0D0D"/>
                </a:solidFill>
                <a:effectLst/>
              </a:rPr>
              <a:t>즉</a:t>
            </a:r>
            <a:r>
              <a:rPr lang="en-US" altLang="ko-KR" b="0" i="0" dirty="0">
                <a:solidFill>
                  <a:srgbClr val="0D0D0D"/>
                </a:solidFill>
                <a:effectLst/>
              </a:rPr>
              <a:t>, </a:t>
            </a:r>
            <a:r>
              <a:rPr lang="ko-KR" altLang="en-US" b="0" i="0" dirty="0">
                <a:solidFill>
                  <a:srgbClr val="0D0D0D"/>
                </a:solidFill>
                <a:effectLst/>
              </a:rPr>
              <a:t>시장의 움직임을 그대로 따라간다는 것이다</a:t>
            </a:r>
            <a:r>
              <a:rPr lang="en-US" altLang="ko-KR" b="0" i="0" dirty="0">
                <a:solidFill>
                  <a:srgbClr val="0D0D0D"/>
                </a:solidFill>
                <a:effectLst/>
              </a:rPr>
              <a:t>. </a:t>
            </a:r>
            <a:r>
              <a:rPr lang="ko-KR" altLang="en-US" b="0" i="0" dirty="0">
                <a:solidFill>
                  <a:srgbClr val="0D0D0D"/>
                </a:solidFill>
                <a:effectLst/>
              </a:rPr>
              <a:t>베타가 </a:t>
            </a:r>
            <a:r>
              <a:rPr lang="en-US" altLang="ko-KR" b="0" i="0" dirty="0">
                <a:solidFill>
                  <a:srgbClr val="0D0D0D"/>
                </a:solidFill>
                <a:effectLst/>
              </a:rPr>
              <a:t>1.5</a:t>
            </a:r>
            <a:r>
              <a:rPr lang="ko-KR" altLang="en-US" b="0" i="0" dirty="0">
                <a:solidFill>
                  <a:srgbClr val="0D0D0D"/>
                </a:solidFill>
                <a:effectLst/>
              </a:rPr>
              <a:t>인 경우에는</a:t>
            </a:r>
            <a:r>
              <a:rPr lang="en-US" altLang="ko-KR" b="0" i="0" dirty="0">
                <a:solidFill>
                  <a:srgbClr val="0D0D0D"/>
                </a:solidFill>
                <a:effectLst/>
              </a:rPr>
              <a:t>, </a:t>
            </a:r>
            <a:r>
              <a:rPr lang="ko-KR" altLang="en-US" b="0" i="0" dirty="0">
                <a:solidFill>
                  <a:srgbClr val="0D0D0D"/>
                </a:solidFill>
                <a:effectLst/>
              </a:rPr>
              <a:t>시장이 </a:t>
            </a:r>
            <a:r>
              <a:rPr lang="en-US" altLang="ko-KR" b="0" i="0" dirty="0">
                <a:solidFill>
                  <a:srgbClr val="0D0D0D"/>
                </a:solidFill>
                <a:effectLst/>
              </a:rPr>
              <a:t>1% </a:t>
            </a:r>
            <a:r>
              <a:rPr lang="ko-KR" altLang="en-US" b="0" i="0" dirty="0">
                <a:solidFill>
                  <a:srgbClr val="0D0D0D"/>
                </a:solidFill>
                <a:effectLst/>
              </a:rPr>
              <a:t>상승할 때 해당 주식은 </a:t>
            </a:r>
            <a:r>
              <a:rPr lang="en-US" altLang="ko-KR" b="0" i="0" dirty="0">
                <a:solidFill>
                  <a:srgbClr val="0D0D0D"/>
                </a:solidFill>
                <a:effectLst/>
              </a:rPr>
              <a:t>1.5% </a:t>
            </a:r>
            <a:r>
              <a:rPr lang="ko-KR" altLang="en-US" b="0" i="0" dirty="0">
                <a:solidFill>
                  <a:srgbClr val="0D0D0D"/>
                </a:solidFill>
                <a:effectLst/>
              </a:rPr>
              <a:t>상승하는 경향이 있으며</a:t>
            </a:r>
            <a:r>
              <a:rPr lang="en-US" altLang="ko-KR" b="0" i="0" dirty="0">
                <a:solidFill>
                  <a:srgbClr val="0D0D0D"/>
                </a:solidFill>
                <a:effectLst/>
              </a:rPr>
              <a:t>, </a:t>
            </a:r>
            <a:r>
              <a:rPr lang="ko-KR" altLang="en-US" b="0" i="0" dirty="0">
                <a:solidFill>
                  <a:srgbClr val="0D0D0D"/>
                </a:solidFill>
                <a:effectLst/>
              </a:rPr>
              <a:t>시장이 </a:t>
            </a:r>
            <a:r>
              <a:rPr lang="en-US" altLang="ko-KR" b="0" i="0" dirty="0">
                <a:solidFill>
                  <a:srgbClr val="0D0D0D"/>
                </a:solidFill>
                <a:effectLst/>
              </a:rPr>
              <a:t>1% </a:t>
            </a:r>
            <a:r>
              <a:rPr lang="ko-KR" altLang="en-US" b="0" i="0" dirty="0">
                <a:solidFill>
                  <a:srgbClr val="0D0D0D"/>
                </a:solidFill>
                <a:effectLst/>
              </a:rPr>
              <a:t>하락할 때는 </a:t>
            </a:r>
            <a:r>
              <a:rPr lang="en-US" altLang="ko-KR" b="0" i="0" dirty="0">
                <a:solidFill>
                  <a:srgbClr val="0D0D0D"/>
                </a:solidFill>
                <a:effectLst/>
              </a:rPr>
              <a:t>1.5% </a:t>
            </a:r>
            <a:r>
              <a:rPr lang="ko-KR" altLang="en-US" b="0" i="0" dirty="0">
                <a:solidFill>
                  <a:srgbClr val="0D0D0D"/>
                </a:solidFill>
                <a:effectLst/>
              </a:rPr>
              <a:t>하락한다는 의미이다</a:t>
            </a:r>
            <a:r>
              <a:rPr lang="en-US" altLang="ko-KR" b="0" i="0" dirty="0">
                <a:solidFill>
                  <a:srgbClr val="0D0D0D"/>
                </a:solidFill>
                <a:effectLst/>
              </a:rPr>
              <a:t>. </a:t>
            </a:r>
            <a:r>
              <a:rPr lang="ko-KR" altLang="en-US" b="0" i="0" dirty="0">
                <a:solidFill>
                  <a:srgbClr val="0D0D0D"/>
                </a:solidFill>
                <a:effectLst/>
              </a:rPr>
              <a:t>반면에 베타가 </a:t>
            </a:r>
            <a:r>
              <a:rPr lang="en-US" altLang="ko-KR" b="0" i="0" dirty="0">
                <a:solidFill>
                  <a:srgbClr val="0D0D0D"/>
                </a:solidFill>
                <a:effectLst/>
              </a:rPr>
              <a:t>0.5</a:t>
            </a:r>
            <a:r>
              <a:rPr lang="ko-KR" altLang="en-US" b="0" i="0" dirty="0">
                <a:solidFill>
                  <a:srgbClr val="0D0D0D"/>
                </a:solidFill>
                <a:effectLst/>
              </a:rPr>
              <a:t>인 경우에는 시장의 변동성에 비해 상대적으로 덜 민감하다는 것을 의미하며</a:t>
            </a:r>
            <a:r>
              <a:rPr lang="en-US" altLang="ko-KR" b="0" i="0" dirty="0">
                <a:solidFill>
                  <a:srgbClr val="0D0D0D"/>
                </a:solidFill>
                <a:effectLst/>
              </a:rPr>
              <a:t>, </a:t>
            </a:r>
            <a:r>
              <a:rPr lang="ko-KR" altLang="en-US" b="0" i="0" dirty="0">
                <a:solidFill>
                  <a:srgbClr val="0D0D0D"/>
                </a:solidFill>
                <a:effectLst/>
              </a:rPr>
              <a:t>시장의 수익률 변동에 반만큼만 반응한다는 것을 나타낸다</a:t>
            </a:r>
            <a:r>
              <a:rPr lang="en-US" altLang="ko-KR" b="0" i="0" dirty="0">
                <a:solidFill>
                  <a:srgbClr val="0D0D0D"/>
                </a:solidFill>
                <a:effectLst/>
              </a:rPr>
              <a:t>.</a:t>
            </a:r>
          </a:p>
          <a:p>
            <a:pPr algn="l"/>
            <a:r>
              <a:rPr lang="ko-KR" altLang="en-US" b="0" i="0" dirty="0">
                <a:solidFill>
                  <a:srgbClr val="0D0D0D"/>
                </a:solidFill>
                <a:effectLst/>
              </a:rPr>
              <a:t>이는 시장이 상승할 것으로 예상될 때는 변동성이 높은</a:t>
            </a:r>
            <a:r>
              <a:rPr lang="en-US" altLang="ko-KR" b="0" i="0" dirty="0">
                <a:solidFill>
                  <a:srgbClr val="0D0D0D"/>
                </a:solidFill>
                <a:effectLst/>
              </a:rPr>
              <a:t>(</a:t>
            </a:r>
            <a:r>
              <a:rPr lang="ko-KR" altLang="en-US" b="0" i="0" dirty="0">
                <a:solidFill>
                  <a:srgbClr val="0D0D0D"/>
                </a:solidFill>
                <a:effectLst/>
              </a:rPr>
              <a:t>베타가 높은</a:t>
            </a:r>
            <a:r>
              <a:rPr lang="en-US" altLang="ko-KR" b="0" i="0" dirty="0">
                <a:solidFill>
                  <a:srgbClr val="0D0D0D"/>
                </a:solidFill>
                <a:effectLst/>
              </a:rPr>
              <a:t>) </a:t>
            </a:r>
            <a:r>
              <a:rPr lang="ko-KR" altLang="en-US" b="0" i="0" dirty="0">
                <a:solidFill>
                  <a:srgbClr val="0D0D0D"/>
                </a:solidFill>
                <a:effectLst/>
              </a:rPr>
              <a:t>주식에 투자하는 것이 유리할 수 있고</a:t>
            </a:r>
            <a:r>
              <a:rPr lang="en-US" altLang="ko-KR" b="0" i="0" dirty="0">
                <a:solidFill>
                  <a:srgbClr val="0D0D0D"/>
                </a:solidFill>
                <a:effectLst/>
              </a:rPr>
              <a:t>, </a:t>
            </a:r>
            <a:r>
              <a:rPr lang="ko-KR" altLang="en-US" b="0" i="0" dirty="0">
                <a:solidFill>
                  <a:srgbClr val="0D0D0D"/>
                </a:solidFill>
                <a:effectLst/>
              </a:rPr>
              <a:t>시장이 하락할 것으로 보일 때는 변동성이 낮은</a:t>
            </a:r>
            <a:r>
              <a:rPr lang="en-US" altLang="ko-KR" b="0" i="0" dirty="0">
                <a:solidFill>
                  <a:srgbClr val="0D0D0D"/>
                </a:solidFill>
                <a:effectLst/>
              </a:rPr>
              <a:t>(</a:t>
            </a:r>
            <a:r>
              <a:rPr lang="ko-KR" altLang="en-US" b="0" i="0" dirty="0">
                <a:solidFill>
                  <a:srgbClr val="0D0D0D"/>
                </a:solidFill>
                <a:effectLst/>
              </a:rPr>
              <a:t>베타가 낮은</a:t>
            </a:r>
            <a:r>
              <a:rPr lang="en-US" altLang="ko-KR" b="0" i="0" dirty="0">
                <a:solidFill>
                  <a:srgbClr val="0D0D0D"/>
                </a:solidFill>
                <a:effectLst/>
              </a:rPr>
              <a:t>) </a:t>
            </a:r>
            <a:r>
              <a:rPr lang="ko-KR" altLang="en-US" b="0" i="0" dirty="0">
                <a:solidFill>
                  <a:srgbClr val="0D0D0D"/>
                </a:solidFill>
                <a:effectLst/>
              </a:rPr>
              <a:t>주식으로 포트폴리오를 구성하는 것이 현명한 전략일 수 있음을 의미한다</a:t>
            </a:r>
            <a:endParaRPr lang="en-US" altLang="ko-KR" b="0" i="0" dirty="0">
              <a:solidFill>
                <a:srgbClr val="0D0D0D"/>
              </a:solidFill>
              <a:effectLst/>
            </a:endParaRP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39</a:t>
            </a:fld>
            <a:endParaRPr lang="ko-KR" altLang="en-US"/>
          </a:p>
        </p:txBody>
      </p:sp>
    </p:spTree>
    <p:extLst>
      <p:ext uri="{BB962C8B-B14F-4D97-AF65-F5344CB8AC3E}">
        <p14:creationId xmlns:p14="http://schemas.microsoft.com/office/powerpoint/2010/main" val="25868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실제 퀀트들의 경우에는 크롤링을 이렇게 전체적으로 하지 않을 겁니다</a:t>
            </a:r>
            <a:r>
              <a:rPr lang="en-US" altLang="ko-KR" dirty="0"/>
              <a:t>. </a:t>
            </a:r>
            <a:r>
              <a:rPr lang="ko-KR" altLang="en-US" dirty="0"/>
              <a:t>워낙 데이터가 중요하고 일분일초를 다루기 때문에 회사 차원에서 정보를 사올 것이기 때문입니다</a:t>
            </a:r>
            <a:r>
              <a:rPr lang="en-US" altLang="ko-KR" dirty="0"/>
              <a:t>. </a:t>
            </a:r>
            <a:r>
              <a:rPr lang="ko-KR" altLang="en-US" dirty="0"/>
              <a:t>제 프로젝트는 개인 프로젝트로써 모든 정보를 크롤링으로 받아오려고 합니다</a:t>
            </a:r>
            <a:r>
              <a:rPr lang="en-US" altLang="ko-KR" dirty="0"/>
              <a:t>. </a:t>
            </a:r>
          </a:p>
          <a:p>
            <a:r>
              <a:rPr lang="en-US" altLang="ko-KR" dirty="0"/>
              <a:t>Step 1 </a:t>
            </a:r>
            <a:r>
              <a:rPr lang="ko-KR" altLang="en-US" dirty="0"/>
              <a:t>국내 증시 최근 영업일부터 크롤링합니다</a:t>
            </a:r>
            <a:r>
              <a:rPr lang="en-US" altLang="ko-KR" dirty="0"/>
              <a:t>. </a:t>
            </a:r>
            <a:r>
              <a:rPr lang="ko-KR" altLang="en-US" dirty="0"/>
              <a:t>제가 종목에 대해서 정보를 받아오는 일에 있어서 최근 영업일이 중요하기 때문입니다</a:t>
            </a:r>
            <a:r>
              <a:rPr lang="en-US" altLang="ko-KR" dirty="0"/>
              <a:t>. </a:t>
            </a:r>
            <a:r>
              <a:rPr lang="ko-KR" altLang="en-US" dirty="0"/>
              <a:t>언제부터 언제까지 데이터를 받아와야 한다할때 끝시점을 설정한다는 점에서 중요하기도 하고</a:t>
            </a:r>
            <a:r>
              <a:rPr lang="en-US" altLang="ko-KR" dirty="0"/>
              <a:t>, </a:t>
            </a:r>
            <a:r>
              <a:rPr lang="ko-KR" altLang="en-US" dirty="0"/>
              <a:t>매일 상장과 폐지가 진행되는 시장에서 현시점 존재하는 종목들을 파악하는 것도 중요하기 때문입니다</a:t>
            </a:r>
            <a:r>
              <a:rPr lang="en-US" altLang="ko-KR" dirty="0"/>
              <a:t>. </a:t>
            </a:r>
          </a:p>
          <a:p>
            <a:r>
              <a:rPr lang="en-US" altLang="ko-KR" dirty="0"/>
              <a:t>Step 2</a:t>
            </a:r>
            <a:r>
              <a:rPr lang="ko-KR" altLang="en-US" dirty="0"/>
              <a:t>는 종목코드 크롤링입니다</a:t>
            </a:r>
            <a:r>
              <a:rPr lang="en-US" altLang="ko-KR" dirty="0"/>
              <a:t>. </a:t>
            </a:r>
            <a:r>
              <a:rPr lang="ko-KR" altLang="en-US" dirty="0"/>
              <a:t>최근 영업일을 바탕으로 국내 주식 종목코드 및 간단한 정보를 받아오는 단계입니다</a:t>
            </a:r>
            <a:r>
              <a:rPr lang="en-US" altLang="ko-KR" dirty="0"/>
              <a:t>. </a:t>
            </a:r>
          </a:p>
          <a:p>
            <a:r>
              <a:rPr lang="en-US" altLang="ko-KR" dirty="0"/>
              <a:t>Step 3</a:t>
            </a:r>
            <a:r>
              <a:rPr lang="ko-KR" altLang="en-US" dirty="0"/>
              <a:t>는 섹터 정보 크롤링입니다</a:t>
            </a:r>
            <a:r>
              <a:rPr lang="en-US" altLang="ko-KR" dirty="0"/>
              <a:t>. </a:t>
            </a:r>
            <a:r>
              <a:rPr lang="ko-KR" altLang="en-US" dirty="0"/>
              <a:t>국내 시장에 존재하는 섹터들의 정보를 크롤링 하는 단계입니다</a:t>
            </a:r>
            <a:r>
              <a:rPr lang="en-US" altLang="ko-KR" dirty="0"/>
              <a:t>. </a:t>
            </a:r>
          </a:p>
          <a:p>
            <a:r>
              <a:rPr lang="ko-KR" altLang="en-US" dirty="0"/>
              <a:t>이렇게 받아오는 데이터는 </a:t>
            </a:r>
            <a:r>
              <a:rPr lang="en-US" altLang="ko-KR" dirty="0" err="1"/>
              <a:t>Mysql</a:t>
            </a:r>
            <a:r>
              <a:rPr lang="ko-KR" altLang="en-US" dirty="0"/>
              <a:t>이라는 관계형 데이터베이스에 저장합니다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4</a:t>
            </a:fld>
            <a:endParaRPr lang="ko-KR" altLang="en-US" dirty="0"/>
          </a:p>
        </p:txBody>
      </p:sp>
    </p:spTree>
    <p:extLst>
      <p:ext uri="{BB962C8B-B14F-4D97-AF65-F5344CB8AC3E}">
        <p14:creationId xmlns:p14="http://schemas.microsoft.com/office/powerpoint/2010/main" val="3540025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가치주 효과는 이렇게 이해할 수 있어요</a:t>
            </a:r>
            <a:r>
              <a:rPr lang="en-US" altLang="ko-KR" b="0" i="0" dirty="0">
                <a:solidFill>
                  <a:srgbClr val="0D0D0D"/>
                </a:solidFill>
                <a:effectLst/>
              </a:rPr>
              <a:t>: </a:t>
            </a:r>
            <a:r>
              <a:rPr lang="ko-KR" altLang="en-US" b="0" i="0" dirty="0">
                <a:solidFill>
                  <a:srgbClr val="0D0D0D"/>
                </a:solidFill>
                <a:effectLst/>
              </a:rPr>
              <a:t>시장에서 비교적 저평가된 주식들</a:t>
            </a:r>
            <a:r>
              <a:rPr lang="en-US" altLang="ko-KR" b="0" i="0" dirty="0">
                <a:solidFill>
                  <a:srgbClr val="0D0D0D"/>
                </a:solidFill>
                <a:effectLst/>
              </a:rPr>
              <a:t>, </a:t>
            </a:r>
            <a:r>
              <a:rPr lang="ko-KR" altLang="en-US" b="0" i="0" dirty="0">
                <a:solidFill>
                  <a:srgbClr val="0D0D0D"/>
                </a:solidFill>
                <a:effectLst/>
              </a:rPr>
              <a:t>즉 실제 가치에 비해 가격이 낮은 주식들이 실제로는 그 반대인</a:t>
            </a:r>
            <a:r>
              <a:rPr lang="en-US" altLang="ko-KR" b="0" i="0" dirty="0">
                <a:solidFill>
                  <a:srgbClr val="0D0D0D"/>
                </a:solidFill>
                <a:effectLst/>
              </a:rPr>
              <a:t>, </a:t>
            </a:r>
            <a:r>
              <a:rPr lang="ko-KR" altLang="en-US" b="0" i="0" dirty="0">
                <a:solidFill>
                  <a:srgbClr val="0D0D0D"/>
                </a:solidFill>
                <a:effectLst/>
              </a:rPr>
              <a:t>즉 실제 가치에 비해 비싼 주식들보다 장기적으로 더 높은 수익률을 가져다 줄 수 있다는 현상을 말해요</a:t>
            </a:r>
            <a:r>
              <a:rPr lang="en-US" altLang="ko-KR" b="0" i="0" dirty="0">
                <a:solidFill>
                  <a:srgbClr val="0D0D0D"/>
                </a:solidFill>
                <a:effectLst/>
              </a:rPr>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40</a:t>
            </a:fld>
            <a:endParaRPr lang="ko-KR" altLang="en-US"/>
          </a:p>
        </p:txBody>
      </p:sp>
    </p:spTree>
    <p:extLst>
      <p:ext uri="{BB962C8B-B14F-4D97-AF65-F5344CB8AC3E}">
        <p14:creationId xmlns:p14="http://schemas.microsoft.com/office/powerpoint/2010/main" val="1234591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이 현상이 일어나는 이유는</a:t>
            </a:r>
            <a:r>
              <a:rPr lang="en-US" altLang="ko-KR" b="0" i="0" dirty="0">
                <a:solidFill>
                  <a:srgbClr val="0D0D0D"/>
                </a:solidFill>
                <a:effectLst/>
              </a:rPr>
              <a:t>, </a:t>
            </a:r>
            <a:r>
              <a:rPr lang="ko-KR" altLang="en-US" b="0" i="0" dirty="0">
                <a:solidFill>
                  <a:srgbClr val="0D0D0D"/>
                </a:solidFill>
                <a:effectLst/>
              </a:rPr>
              <a:t>많은 사람들이 위험하다고 여겨지는 저평가된 주식</a:t>
            </a:r>
            <a:r>
              <a:rPr lang="en-US" altLang="ko-KR" b="0" i="0" dirty="0">
                <a:solidFill>
                  <a:srgbClr val="0D0D0D"/>
                </a:solidFill>
                <a:effectLst/>
              </a:rPr>
              <a:t>, </a:t>
            </a:r>
            <a:r>
              <a:rPr lang="ko-KR" altLang="en-US" b="0" i="0" dirty="0">
                <a:solidFill>
                  <a:srgbClr val="0D0D0D"/>
                </a:solidFill>
                <a:effectLst/>
              </a:rPr>
              <a:t>즉 가치주를 멀리하고</a:t>
            </a:r>
            <a:r>
              <a:rPr lang="en-US" altLang="ko-KR" b="0" i="0" dirty="0">
                <a:solidFill>
                  <a:srgbClr val="0D0D0D"/>
                </a:solidFill>
                <a:effectLst/>
              </a:rPr>
              <a:t>, </a:t>
            </a:r>
            <a:r>
              <a:rPr lang="ko-KR" altLang="en-US" b="0" i="0" dirty="0">
                <a:solidFill>
                  <a:srgbClr val="0D0D0D"/>
                </a:solidFill>
                <a:effectLst/>
              </a:rPr>
              <a:t>반대로 최근 성과가 좋거나 더 잘 알려진 주식</a:t>
            </a:r>
            <a:r>
              <a:rPr lang="en-US" altLang="ko-KR" b="0" i="0" dirty="0">
                <a:solidFill>
                  <a:srgbClr val="0D0D0D"/>
                </a:solidFill>
                <a:effectLst/>
              </a:rPr>
              <a:t>, </a:t>
            </a:r>
            <a:r>
              <a:rPr lang="ko-KR" altLang="en-US" b="0" i="0" dirty="0">
                <a:solidFill>
                  <a:srgbClr val="0D0D0D"/>
                </a:solidFill>
                <a:effectLst/>
              </a:rPr>
              <a:t>즉 성장주를 선호하기 때문이에요</a:t>
            </a:r>
            <a:r>
              <a:rPr lang="en-US" altLang="ko-KR" b="0" i="0" dirty="0">
                <a:solidFill>
                  <a:srgbClr val="0D0D0D"/>
                </a:solidFill>
                <a:effectLst/>
              </a:rPr>
              <a:t>. </a:t>
            </a:r>
            <a:r>
              <a:rPr lang="ko-KR" altLang="en-US" b="0" i="0" dirty="0">
                <a:solidFill>
                  <a:srgbClr val="0D0D0D"/>
                </a:solidFill>
                <a:effectLst/>
              </a:rPr>
              <a:t>이런 행동은 사람들이 가지고 있는 여러 심리적 경향 때문에 발생해요</a:t>
            </a:r>
            <a:r>
              <a:rPr lang="en-US" altLang="ko-KR" b="0" i="0" dirty="0">
                <a:solidFill>
                  <a:srgbClr val="0D0D0D"/>
                </a:solidFill>
                <a:effectLst/>
              </a:rPr>
              <a:t>. </a:t>
            </a:r>
            <a:r>
              <a:rPr lang="ko-KR" altLang="en-US" b="0" i="0" dirty="0">
                <a:solidFill>
                  <a:srgbClr val="0D0D0D"/>
                </a:solidFill>
                <a:effectLst/>
              </a:rPr>
              <a:t>예를 들어</a:t>
            </a:r>
            <a:r>
              <a:rPr lang="en-US" altLang="ko-KR" b="0" i="0" dirty="0">
                <a:solidFill>
                  <a:srgbClr val="0D0D0D"/>
                </a:solidFill>
                <a:effectLst/>
              </a:rPr>
              <a:t>, </a:t>
            </a:r>
            <a:r>
              <a:rPr lang="ko-KR" altLang="en-US" b="0" i="0" dirty="0">
                <a:solidFill>
                  <a:srgbClr val="0D0D0D"/>
                </a:solidFill>
                <a:effectLst/>
              </a:rPr>
              <a:t>사람들은 종종 익숙한 것</a:t>
            </a:r>
            <a:r>
              <a:rPr lang="en-US" altLang="ko-KR" b="0" i="0" dirty="0">
                <a:solidFill>
                  <a:srgbClr val="0D0D0D"/>
                </a:solidFill>
                <a:effectLst/>
              </a:rPr>
              <a:t>, </a:t>
            </a:r>
            <a:r>
              <a:rPr lang="ko-KR" altLang="en-US" b="0" i="0" dirty="0">
                <a:solidFill>
                  <a:srgbClr val="0D0D0D"/>
                </a:solidFill>
                <a:effectLst/>
              </a:rPr>
              <a:t>즉 최근에 잘 나가는 주식을 더 안전하게 느끼고</a:t>
            </a:r>
            <a:r>
              <a:rPr lang="en-US" altLang="ko-KR" b="0" i="0" dirty="0">
                <a:solidFill>
                  <a:srgbClr val="0D0D0D"/>
                </a:solidFill>
                <a:effectLst/>
              </a:rPr>
              <a:t>, </a:t>
            </a:r>
            <a:r>
              <a:rPr lang="ko-KR" altLang="en-US" b="0" i="0" dirty="0">
                <a:solidFill>
                  <a:srgbClr val="0D0D0D"/>
                </a:solidFill>
                <a:effectLst/>
              </a:rPr>
              <a:t>이로 인해 해당 주식들의 가격을 끌어올려 고평가 상태로 만들어요</a:t>
            </a:r>
            <a:r>
              <a:rPr lang="en-US" altLang="ko-KR" b="0" i="0" dirty="0">
                <a:solidFill>
                  <a:srgbClr val="0D0D0D"/>
                </a:solidFill>
                <a:effectLst/>
              </a:rPr>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41</a:t>
            </a:fld>
            <a:endParaRPr lang="ko-KR" altLang="en-US"/>
          </a:p>
        </p:txBody>
      </p:sp>
    </p:spTree>
    <p:extLst>
      <p:ext uri="{BB962C8B-B14F-4D97-AF65-F5344CB8AC3E}">
        <p14:creationId xmlns:p14="http://schemas.microsoft.com/office/powerpoint/2010/main" val="3800551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그런데 사실 가치주는 생각만큼 위험하지 않을 수 있고</a:t>
            </a:r>
            <a:r>
              <a:rPr lang="en-US" altLang="ko-KR" b="0" i="0" dirty="0">
                <a:solidFill>
                  <a:srgbClr val="0D0D0D"/>
                </a:solidFill>
                <a:effectLst/>
              </a:rPr>
              <a:t>, </a:t>
            </a:r>
            <a:r>
              <a:rPr lang="ko-KR" altLang="en-US" b="0" i="0" dirty="0">
                <a:solidFill>
                  <a:srgbClr val="0D0D0D"/>
                </a:solidFill>
                <a:effectLst/>
              </a:rPr>
              <a:t>성장주는 너무 높은 가격으로 평가되어 사실 안전하지 않을 수 있어요</a:t>
            </a:r>
            <a:r>
              <a:rPr lang="en-US" altLang="ko-KR" b="0" i="0" dirty="0">
                <a:solidFill>
                  <a:srgbClr val="0D0D0D"/>
                </a:solidFill>
                <a:effectLst/>
              </a:rPr>
              <a:t>. </a:t>
            </a:r>
            <a:r>
              <a:rPr lang="ko-KR" altLang="en-US" b="0" i="0" dirty="0">
                <a:solidFill>
                  <a:srgbClr val="0D0D0D"/>
                </a:solidFill>
                <a:effectLst/>
              </a:rPr>
              <a:t>결국 시간이 지나면서 이런 사실들이 드러나게 되고</a:t>
            </a:r>
            <a:r>
              <a:rPr lang="en-US" altLang="ko-KR" b="0" i="0" dirty="0">
                <a:solidFill>
                  <a:srgbClr val="0D0D0D"/>
                </a:solidFill>
                <a:effectLst/>
              </a:rPr>
              <a:t>, </a:t>
            </a:r>
            <a:r>
              <a:rPr lang="ko-KR" altLang="en-US" b="0" i="0" dirty="0">
                <a:solidFill>
                  <a:srgbClr val="0D0D0D"/>
                </a:solidFill>
                <a:effectLst/>
              </a:rPr>
              <a:t>가치주와 성장주의 가격이 실제 가치로 돌아가게 될 때</a:t>
            </a:r>
            <a:r>
              <a:rPr lang="en-US" altLang="ko-KR" b="0" i="0" dirty="0">
                <a:solidFill>
                  <a:srgbClr val="0D0D0D"/>
                </a:solidFill>
                <a:effectLst/>
              </a:rPr>
              <a:t>, </a:t>
            </a:r>
            <a:r>
              <a:rPr lang="ko-KR" altLang="en-US" b="0" i="0" dirty="0">
                <a:solidFill>
                  <a:srgbClr val="0D0D0D"/>
                </a:solidFill>
                <a:effectLst/>
              </a:rPr>
              <a:t>이전에 저평가되었던 가치주들이 더 높은 수익을 가져다주는 현상</a:t>
            </a:r>
            <a:r>
              <a:rPr lang="en-US" altLang="ko-KR" b="0" i="0" dirty="0">
                <a:solidFill>
                  <a:srgbClr val="0D0D0D"/>
                </a:solidFill>
                <a:effectLst/>
              </a:rPr>
              <a:t>, </a:t>
            </a:r>
            <a:r>
              <a:rPr lang="ko-KR" altLang="en-US" b="0" i="0" dirty="0">
                <a:solidFill>
                  <a:srgbClr val="0D0D0D"/>
                </a:solidFill>
                <a:effectLst/>
              </a:rPr>
              <a:t>즉 가치주 효과가 발생하게 되는 거예요</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42</a:t>
            </a:fld>
            <a:endParaRPr lang="ko-KR" altLang="en-US"/>
          </a:p>
        </p:txBody>
      </p:sp>
    </p:spTree>
    <p:extLst>
      <p:ext uri="{BB962C8B-B14F-4D97-AF65-F5344CB8AC3E}">
        <p14:creationId xmlns:p14="http://schemas.microsoft.com/office/powerpoint/2010/main" val="1340173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가치주 효과를 확인하기 위해 케네스 프랜치 교수의 </a:t>
            </a:r>
            <a:r>
              <a:rPr lang="en-US" altLang="ko-KR" dirty="0"/>
              <a:t>DATA </a:t>
            </a:r>
            <a:r>
              <a:rPr lang="ko-KR" altLang="en-US" dirty="0"/>
              <a:t> </a:t>
            </a:r>
            <a:r>
              <a:rPr lang="en-US" altLang="ko-KR" dirty="0"/>
              <a:t>LIBRARY</a:t>
            </a:r>
            <a:r>
              <a:rPr lang="ko-KR" altLang="en-US" dirty="0"/>
              <a:t>를 사용합니다</a:t>
            </a:r>
            <a:r>
              <a:rPr lang="en-US" altLang="ko-KR" dirty="0"/>
              <a:t>. </a:t>
            </a:r>
            <a:r>
              <a:rPr lang="ko-KR" altLang="en-US" dirty="0"/>
              <a:t>각종 팩터별 수익률에 대한 데이터가 집합되어 있어서 어떤 팩터가 실제로 효과가 있는지 확인하기 쉬운 라이브러리라고 보면 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43</a:t>
            </a:fld>
            <a:endParaRPr lang="ko-KR" altLang="en-US"/>
          </a:p>
        </p:txBody>
      </p:sp>
    </p:spTree>
    <p:extLst>
      <p:ext uri="{BB962C8B-B14F-4D97-AF65-F5344CB8AC3E}">
        <p14:creationId xmlns:p14="http://schemas.microsoft.com/office/powerpoint/2010/main" val="4235908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데이터 중에 가치 지표중 하나인 </a:t>
            </a:r>
            <a:r>
              <a:rPr lang="en-US" altLang="ko-KR" dirty="0"/>
              <a:t>PBR</a:t>
            </a:r>
            <a:r>
              <a:rPr lang="ko-KR" altLang="en-US" dirty="0"/>
              <a:t>을 </a:t>
            </a:r>
            <a:r>
              <a:rPr lang="en-US" altLang="ko-KR" dirty="0"/>
              <a:t>5</a:t>
            </a:r>
            <a:r>
              <a:rPr lang="ko-KR" altLang="en-US" dirty="0"/>
              <a:t>분위로 나눈 </a:t>
            </a:r>
            <a:r>
              <a:rPr lang="en-US" altLang="ko-KR" dirty="0"/>
              <a:t>Lo20, Quantile 2, Quantile 3, Quantile 4, Hi 20 </a:t>
            </a:r>
            <a:r>
              <a:rPr lang="ko-KR" altLang="en-US" dirty="0"/>
              <a:t>컬럼을 사용합니다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44</a:t>
            </a:fld>
            <a:endParaRPr lang="ko-KR" altLang="en-US"/>
          </a:p>
        </p:txBody>
      </p:sp>
    </p:spTree>
    <p:extLst>
      <p:ext uri="{BB962C8B-B14F-4D97-AF65-F5344CB8AC3E}">
        <p14:creationId xmlns:p14="http://schemas.microsoft.com/office/powerpoint/2010/main" val="909479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PBR Hi 20</a:t>
            </a:r>
            <a:r>
              <a:rPr lang="ko-KR" altLang="en-US" dirty="0"/>
              <a:t>는 </a:t>
            </a:r>
            <a:r>
              <a:rPr lang="en-US" altLang="ko-KR" dirty="0"/>
              <a:t>PBR</a:t>
            </a:r>
            <a:r>
              <a:rPr lang="ko-KR" altLang="en-US" dirty="0"/>
              <a:t>이 좋은 상위 </a:t>
            </a:r>
            <a:r>
              <a:rPr lang="en-US" altLang="ko-KR" dirty="0"/>
              <a:t>20% </a:t>
            </a:r>
            <a:r>
              <a:rPr lang="ko-KR" altLang="en-US" dirty="0"/>
              <a:t>종목</a:t>
            </a:r>
            <a:r>
              <a:rPr lang="en-US" altLang="ko-KR" dirty="0"/>
              <a:t>(</a:t>
            </a:r>
            <a:r>
              <a:rPr lang="ko-KR" altLang="en-US" dirty="0"/>
              <a:t>즉</a:t>
            </a:r>
            <a:r>
              <a:rPr lang="en-US" altLang="ko-KR" dirty="0"/>
              <a:t>, </a:t>
            </a:r>
            <a:r>
              <a:rPr lang="en-US" altLang="ko-KR" dirty="0" err="1"/>
              <a:t>pbr</a:t>
            </a:r>
            <a:r>
              <a:rPr lang="ko-KR" altLang="en-US" dirty="0"/>
              <a:t>이 낮은 </a:t>
            </a:r>
            <a:r>
              <a:rPr lang="en-US" altLang="ko-KR" dirty="0"/>
              <a:t>20%)</a:t>
            </a:r>
            <a:r>
              <a:rPr lang="ko-KR" altLang="en-US" dirty="0"/>
              <a:t>으로써 가장 좋은 성과를 보이는 것을 볼 수 있습니다</a:t>
            </a:r>
            <a:r>
              <a:rPr lang="en-US" altLang="ko-KR" dirty="0"/>
              <a:t>. </a:t>
            </a:r>
            <a:r>
              <a:rPr lang="ko-KR" altLang="en-US" dirty="0"/>
              <a:t> 이 차트에서 각각 포트폴리오의 비교를 쉽게 하기위해서 누적 수익률에 로그를 씌워서 살펴보면</a:t>
            </a:r>
            <a:r>
              <a:rPr lang="en-US" altLang="ko-KR" dirty="0"/>
              <a:t>. </a:t>
            </a:r>
            <a:r>
              <a:rPr lang="ko-KR" altLang="en-US" dirty="0"/>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45</a:t>
            </a:fld>
            <a:endParaRPr lang="ko-KR" altLang="en-US"/>
          </a:p>
        </p:txBody>
      </p:sp>
    </p:spTree>
    <p:extLst>
      <p:ext uri="{BB962C8B-B14F-4D97-AF65-F5344CB8AC3E}">
        <p14:creationId xmlns:p14="http://schemas.microsoft.com/office/powerpoint/2010/main" val="110995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err="1"/>
              <a:t>Pbr</a:t>
            </a:r>
            <a:r>
              <a:rPr lang="ko-KR" altLang="en-US" dirty="0"/>
              <a:t>이 낮은 포트폴리오 순서대로 수익률이 좋은 것을 알아볼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46</a:t>
            </a:fld>
            <a:endParaRPr lang="ko-KR" altLang="en-US"/>
          </a:p>
        </p:txBody>
      </p:sp>
    </p:spTree>
    <p:extLst>
      <p:ext uri="{BB962C8B-B14F-4D97-AF65-F5344CB8AC3E}">
        <p14:creationId xmlns:p14="http://schemas.microsoft.com/office/powerpoint/2010/main" val="2438499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PER</a:t>
            </a:r>
            <a:r>
              <a:rPr lang="ko-KR" altLang="en-US" dirty="0"/>
              <a:t>별 포트폴리오의 로그 누적 수익률을 살펴봐도 </a:t>
            </a:r>
            <a:r>
              <a:rPr lang="en-US" altLang="ko-KR" dirty="0"/>
              <a:t>PER</a:t>
            </a:r>
            <a:r>
              <a:rPr lang="ko-KR" altLang="en-US" dirty="0"/>
              <a:t>이 제일 낮은 종목들로 구성된 </a:t>
            </a:r>
            <a:r>
              <a:rPr lang="en-US" altLang="ko-KR" dirty="0"/>
              <a:t>Hi 20</a:t>
            </a:r>
            <a:r>
              <a:rPr lang="ko-KR" altLang="en-US" dirty="0"/>
              <a:t>이 제일 성과가 좋습니다</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47</a:t>
            </a:fld>
            <a:endParaRPr lang="ko-KR" altLang="en-US"/>
          </a:p>
        </p:txBody>
      </p:sp>
    </p:spTree>
    <p:extLst>
      <p:ext uri="{BB962C8B-B14F-4D97-AF65-F5344CB8AC3E}">
        <p14:creationId xmlns:p14="http://schemas.microsoft.com/office/powerpoint/2010/main" val="484394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PCR</a:t>
            </a:r>
            <a:r>
              <a:rPr lang="ko-KR" altLang="en-US" dirty="0"/>
              <a:t>도 동일합니다</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48</a:t>
            </a:fld>
            <a:endParaRPr lang="ko-KR" altLang="en-US"/>
          </a:p>
        </p:txBody>
      </p:sp>
    </p:spTree>
    <p:extLst>
      <p:ext uri="{BB962C8B-B14F-4D97-AF65-F5344CB8AC3E}">
        <p14:creationId xmlns:p14="http://schemas.microsoft.com/office/powerpoint/2010/main" val="2173706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각 가치지표들의 상관관계를 살펴보면 모두 </a:t>
            </a:r>
            <a:r>
              <a:rPr lang="en-US" altLang="ko-KR" dirty="0"/>
              <a:t>0</a:t>
            </a:r>
            <a:r>
              <a:rPr lang="ko-KR" altLang="en-US" dirty="0"/>
              <a:t>부터 </a:t>
            </a:r>
            <a:r>
              <a:rPr lang="en-US" altLang="ko-KR" dirty="0"/>
              <a:t>1</a:t>
            </a:r>
            <a:r>
              <a:rPr lang="ko-KR" altLang="en-US" dirty="0"/>
              <a:t>의 사이의 숫자로 모두 양의 상관관계를 가지고 있는 것을 알 수 있습니다</a:t>
            </a:r>
            <a:r>
              <a:rPr lang="en-US" altLang="ko-KR" dirty="0"/>
              <a:t>. </a:t>
            </a:r>
            <a:r>
              <a:rPr lang="ko-KR" altLang="en-US" dirty="0"/>
              <a:t>하지만 </a:t>
            </a:r>
            <a:r>
              <a:rPr lang="en-US" altLang="ko-KR" dirty="0"/>
              <a:t>0</a:t>
            </a:r>
            <a:r>
              <a:rPr lang="ko-KR" altLang="en-US" dirty="0"/>
              <a:t>에 가까운 즉 서로 상관관계가 낮은 지표도 있으므로 지표를 통합적으로 사용하면 적절한 분산효과를 기대할 수 있습니다</a:t>
            </a:r>
            <a:r>
              <a:rPr lang="en-US" altLang="ko-KR" dirty="0"/>
              <a:t>.</a:t>
            </a:r>
            <a:br>
              <a:rPr lang="ko-KR" altLang="en-US" dirty="0"/>
            </a:br>
            <a:endParaRPr lang="en-US" altLang="ko-KR" dirty="0"/>
          </a:p>
          <a:p>
            <a:endParaRPr lang="en-US" altLang="ko-KR" b="0" i="0" dirty="0">
              <a:solidFill>
                <a:srgbClr val="0D0D0D"/>
              </a:solidFill>
              <a:effectLst/>
            </a:endParaRPr>
          </a:p>
          <a:p>
            <a:r>
              <a:rPr lang="ko-KR" altLang="en-US" b="0" i="0" dirty="0">
                <a:solidFill>
                  <a:srgbClr val="0D0D0D"/>
                </a:solidFill>
                <a:effectLst/>
              </a:rPr>
              <a:t>그러면 가치주 투자가 장기적으로 더 높은 수익을 가져올 수 있다는 것을 이해했으니</a:t>
            </a:r>
            <a:r>
              <a:rPr lang="en-US" altLang="ko-KR" b="0" i="0" dirty="0">
                <a:solidFill>
                  <a:srgbClr val="0D0D0D"/>
                </a:solidFill>
                <a:effectLst/>
              </a:rPr>
              <a:t>, </a:t>
            </a:r>
            <a:r>
              <a:rPr lang="ko-KR" altLang="en-US" b="0" i="0" dirty="0">
                <a:solidFill>
                  <a:srgbClr val="0D0D0D"/>
                </a:solidFill>
                <a:effectLst/>
              </a:rPr>
              <a:t>이제 한국 시장에서 어떤 종목들이 가치주로 분류될 수 있는지 살펴보자</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49</a:t>
            </a:fld>
            <a:endParaRPr lang="ko-KR" altLang="en-US"/>
          </a:p>
        </p:txBody>
      </p:sp>
    </p:spTree>
    <p:extLst>
      <p:ext uri="{BB962C8B-B14F-4D97-AF65-F5344CB8AC3E}">
        <p14:creationId xmlns:p14="http://schemas.microsoft.com/office/powerpoint/2010/main" val="90657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최근 영업일은 네이버페이 증권에서 국내증시 </a:t>
            </a:r>
            <a:r>
              <a:rPr lang="en-US" altLang="ko-KR" dirty="0"/>
              <a:t>&gt;&gt; </a:t>
            </a:r>
            <a:r>
              <a:rPr lang="ko-KR" altLang="en-US" dirty="0"/>
              <a:t>자금동향을으로 들어가면 저 부분에 날짜가 하나 뜨는데요</a:t>
            </a:r>
            <a:r>
              <a:rPr lang="en-US" altLang="ko-KR" dirty="0"/>
              <a:t>. </a:t>
            </a:r>
            <a:r>
              <a:rPr lang="ko-KR" altLang="en-US" dirty="0"/>
              <a:t>저 최근 영업일에 해당하는 날짜를 받아오도록 하겠습니다</a:t>
            </a:r>
            <a:r>
              <a:rPr lang="en-US" altLang="ko-KR" dirty="0"/>
              <a:t>. </a:t>
            </a:r>
            <a:r>
              <a:rPr lang="ko-KR" altLang="en-US" dirty="0"/>
              <a:t>이 날짜를 받아오는 이유에 대해서는 이미 간단히 설명해드렸는데요</a:t>
            </a:r>
            <a:r>
              <a:rPr lang="en-US" altLang="ko-KR" dirty="0"/>
              <a:t>. </a:t>
            </a:r>
            <a:r>
              <a:rPr lang="ko-KR" altLang="en-US" dirty="0"/>
              <a:t>이렇게 생각하실 수 있습니다</a:t>
            </a:r>
            <a:r>
              <a:rPr lang="en-US" altLang="ko-KR" dirty="0"/>
              <a:t>. “</a:t>
            </a:r>
            <a:r>
              <a:rPr lang="ko-KR" altLang="en-US" dirty="0"/>
              <a:t>내가 최근 영업일을 적어주면 되는데 왜 굳이 저렇게 받아와야 하냐</a:t>
            </a:r>
            <a:r>
              <a:rPr lang="en-US" altLang="ko-KR" dirty="0"/>
              <a:t>’. </a:t>
            </a:r>
            <a:r>
              <a:rPr lang="ko-KR" altLang="en-US" dirty="0"/>
              <a:t>저 날짜는 매일 자동 업데이트 되는데 제가 프로그램을 돌리면 바뀌는 날짜를 매일 받아 올 수 있기 때문입니다</a:t>
            </a:r>
            <a:r>
              <a:rPr lang="en-US" altLang="ko-KR" dirty="0"/>
              <a:t>. </a:t>
            </a:r>
            <a:r>
              <a:rPr lang="ko-KR" altLang="en-US" dirty="0"/>
              <a:t>자동화 차원에서 하는 것이라고 말씀드릴 수 있겠습니다</a:t>
            </a:r>
            <a:r>
              <a:rPr lang="en-US" altLang="ko-KR" dirty="0"/>
              <a:t>. </a:t>
            </a:r>
          </a:p>
          <a:p>
            <a:r>
              <a:rPr lang="ko-KR" altLang="en-US" dirty="0"/>
              <a:t>이 정보의 위치는 개발자 도구함에서 살펴 볼 수 있는데요</a:t>
            </a:r>
            <a:r>
              <a:rPr lang="en-US" altLang="ko-KR" dirty="0"/>
              <a:t>. </a:t>
            </a:r>
            <a:r>
              <a:rPr lang="ko-KR" altLang="en-US" dirty="0"/>
              <a:t>그 위치정보를 바탕으로 크롤링 하면 정보데이터를 받아올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5</a:t>
            </a:fld>
            <a:endParaRPr lang="ko-KR" altLang="en-US" dirty="0"/>
          </a:p>
        </p:txBody>
      </p:sp>
    </p:spTree>
    <p:extLst>
      <p:ext uri="{BB962C8B-B14F-4D97-AF65-F5344CB8AC3E}">
        <p14:creationId xmlns:p14="http://schemas.microsoft.com/office/powerpoint/2010/main" val="428366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각 종목마다 해당 지표에서의 순위를 구한뒤</a:t>
            </a:r>
            <a:r>
              <a:rPr lang="en-US" altLang="ko-KR" dirty="0"/>
              <a:t>, </a:t>
            </a:r>
            <a:r>
              <a:rPr lang="ko-KR" altLang="en-US" dirty="0"/>
              <a:t>모든 순위를 합산하고 그 합산값으로 또 순위를 매깁니다</a:t>
            </a:r>
            <a:r>
              <a:rPr lang="en-US" altLang="ko-KR" dirty="0"/>
              <a:t>. </a:t>
            </a:r>
            <a:r>
              <a:rPr lang="ko-KR" altLang="en-US" dirty="0"/>
              <a:t>오름차순으로 정렬하고 </a:t>
            </a:r>
            <a:r>
              <a:rPr lang="en-US" altLang="ko-KR" dirty="0"/>
              <a:t>TOP10</a:t>
            </a:r>
            <a:r>
              <a:rPr lang="ko-KR" altLang="en-US" dirty="0"/>
              <a:t>을 구하면 다음의 종목이 현재 가치주인 것을 알 수 있습니다</a:t>
            </a:r>
            <a:r>
              <a:rPr lang="en-US" altLang="ko-KR" dirty="0"/>
              <a:t>. </a:t>
            </a:r>
          </a:p>
          <a:p>
            <a:r>
              <a:rPr lang="ko-KR" altLang="en-US" dirty="0"/>
              <a:t>최근에 저 </a:t>
            </a:r>
            <a:r>
              <a:rPr lang="en-US" altLang="ko-KR" dirty="0"/>
              <a:t>PBR </a:t>
            </a:r>
            <a:r>
              <a:rPr lang="ko-KR" altLang="en-US" dirty="0"/>
              <a:t>관련 정책 이슈로 저 </a:t>
            </a:r>
            <a:r>
              <a:rPr lang="en-US" altLang="ko-KR" dirty="0"/>
              <a:t>PBR </a:t>
            </a:r>
            <a:r>
              <a:rPr lang="ko-KR" altLang="en-US" dirty="0"/>
              <a:t>종목들이 주목을 받고 있는데 </a:t>
            </a:r>
            <a:r>
              <a:rPr lang="en-US" altLang="ko-KR" dirty="0"/>
              <a:t>PBR</a:t>
            </a:r>
            <a:r>
              <a:rPr lang="ko-KR" altLang="en-US" dirty="0"/>
              <a:t>의 중요도를 높이기 위해 전통 가치지표인 </a:t>
            </a:r>
            <a:r>
              <a:rPr lang="en-US" altLang="ko-KR" dirty="0"/>
              <a:t>PER</a:t>
            </a:r>
            <a:r>
              <a:rPr lang="ko-KR" altLang="en-US" dirty="0"/>
              <a:t>과 </a:t>
            </a:r>
            <a:r>
              <a:rPr lang="en-US" altLang="ko-KR" dirty="0"/>
              <a:t>PBR</a:t>
            </a:r>
            <a:r>
              <a:rPr lang="ko-KR" altLang="en-US" dirty="0"/>
              <a:t>만 고려한 포트폴리오도 만들 수 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50</a:t>
            </a:fld>
            <a:endParaRPr lang="ko-KR" altLang="en-US"/>
          </a:p>
        </p:txBody>
      </p:sp>
    </p:spTree>
    <p:extLst>
      <p:ext uri="{BB962C8B-B14F-4D97-AF65-F5344CB8AC3E}">
        <p14:creationId xmlns:p14="http://schemas.microsoft.com/office/powerpoint/2010/main" val="2357867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저 </a:t>
            </a:r>
            <a:r>
              <a:rPr lang="en-US" altLang="ko-KR" dirty="0"/>
              <a:t>PER </a:t>
            </a:r>
            <a:r>
              <a:rPr lang="ko-KR" altLang="en-US" dirty="0"/>
              <a:t>저 </a:t>
            </a:r>
            <a:r>
              <a:rPr lang="en-US" altLang="ko-KR" dirty="0"/>
              <a:t>PBR </a:t>
            </a:r>
            <a:r>
              <a:rPr lang="ko-KR" altLang="en-US" dirty="0"/>
              <a:t>포트폴리오가 좌측</a:t>
            </a:r>
            <a:r>
              <a:rPr lang="en-US" altLang="ko-KR" dirty="0"/>
              <a:t>, </a:t>
            </a:r>
            <a:r>
              <a:rPr lang="ko-KR" altLang="en-US" dirty="0"/>
              <a:t>저</a:t>
            </a:r>
            <a:r>
              <a:rPr lang="en-US" altLang="ko-KR" dirty="0"/>
              <a:t>PBR </a:t>
            </a:r>
            <a:r>
              <a:rPr lang="ko-KR" altLang="en-US" dirty="0"/>
              <a:t>고배당 포트폴리오가 우측에 위치해 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51</a:t>
            </a:fld>
            <a:endParaRPr lang="ko-KR" altLang="en-US"/>
          </a:p>
        </p:txBody>
      </p:sp>
    </p:spTree>
    <p:extLst>
      <p:ext uri="{BB962C8B-B14F-4D97-AF65-F5344CB8AC3E}">
        <p14:creationId xmlns:p14="http://schemas.microsoft.com/office/powerpoint/2010/main" val="2844060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모멘텀이란 어떤 주식이 올라가고 있는 추세에 있단면 올라가고</a:t>
            </a:r>
            <a:r>
              <a:rPr lang="en-US" altLang="ko-KR" dirty="0"/>
              <a:t>, </a:t>
            </a:r>
            <a:r>
              <a:rPr lang="ko-KR" altLang="en-US" dirty="0"/>
              <a:t>반대로 내려가고 있다면 계속 떨어지는 현상입니다 </a:t>
            </a:r>
            <a:r>
              <a:rPr lang="en-US" altLang="ko-KR" dirty="0"/>
              <a:t>.</a:t>
            </a:r>
            <a:r>
              <a:rPr lang="ko-KR" altLang="en-US" dirty="0"/>
              <a:t>뉴턴의 관성의 법칙과도 비슷하죠</a:t>
            </a:r>
            <a:r>
              <a:rPr lang="en-US" altLang="ko-KR" dirty="0"/>
              <a:t>. </a:t>
            </a:r>
            <a:r>
              <a:rPr lang="ko-KR" altLang="en-US" dirty="0"/>
              <a:t>주식시장에서는 주로 </a:t>
            </a:r>
            <a:r>
              <a:rPr lang="en-US" altLang="ko-KR" dirty="0"/>
              <a:t>3</a:t>
            </a:r>
            <a:r>
              <a:rPr lang="ko-KR" altLang="en-US" dirty="0"/>
              <a:t>개월에서 </a:t>
            </a:r>
            <a:r>
              <a:rPr lang="en-US" altLang="ko-KR" dirty="0"/>
              <a:t>12</a:t>
            </a:r>
            <a:r>
              <a:rPr lang="ko-KR" altLang="en-US" dirty="0"/>
              <a:t>개월 사이의 가격 변동을 가격 모멘텀을 의미합니다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52</a:t>
            </a:fld>
            <a:endParaRPr lang="ko-KR" altLang="en-US"/>
          </a:p>
        </p:txBody>
      </p:sp>
    </p:spTree>
    <p:extLst>
      <p:ext uri="{BB962C8B-B14F-4D97-AF65-F5344CB8AC3E}">
        <p14:creationId xmlns:p14="http://schemas.microsoft.com/office/powerpoint/2010/main" val="2092153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모멘텀이 일어나는 효과의 이유는 다음과 같습니다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53</a:t>
            </a:fld>
            <a:endParaRPr lang="ko-KR" altLang="en-US"/>
          </a:p>
        </p:txBody>
      </p:sp>
    </p:spTree>
    <p:extLst>
      <p:ext uri="{BB962C8B-B14F-4D97-AF65-F5344CB8AC3E}">
        <p14:creationId xmlns:p14="http://schemas.microsoft.com/office/powerpoint/2010/main" val="580401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케네스 프랜치 교수의 </a:t>
            </a:r>
            <a:r>
              <a:rPr lang="en-US" altLang="ko-KR" b="0" i="0" dirty="0">
                <a:solidFill>
                  <a:srgbClr val="0D0D0D"/>
                </a:solidFill>
                <a:effectLst/>
              </a:rPr>
              <a:t>DATA LIBRARY</a:t>
            </a:r>
            <a:r>
              <a:rPr lang="ko-KR" altLang="en-US" b="0" i="0" dirty="0">
                <a:solidFill>
                  <a:srgbClr val="0D0D0D"/>
                </a:solidFill>
                <a:effectLst/>
              </a:rPr>
              <a:t>에서 수익률을 기준으로 구성된 포트폴리오의 수익률을 비교하면 지난 </a:t>
            </a:r>
            <a:r>
              <a:rPr lang="en-US" altLang="ko-KR" b="0" i="0" dirty="0">
                <a:solidFill>
                  <a:srgbClr val="0D0D0D"/>
                </a:solidFill>
                <a:effectLst/>
              </a:rPr>
              <a:t>1</a:t>
            </a:r>
            <a:r>
              <a:rPr lang="ko-KR" altLang="en-US" b="0" i="0" dirty="0">
                <a:solidFill>
                  <a:srgbClr val="0D0D0D"/>
                </a:solidFill>
                <a:effectLst/>
              </a:rPr>
              <a:t>년간 수익률이 가장 좋았던 상위 </a:t>
            </a:r>
            <a:r>
              <a:rPr lang="en-US" altLang="ko-KR" b="0" i="0" dirty="0">
                <a:solidFill>
                  <a:srgbClr val="0D0D0D"/>
                </a:solidFill>
                <a:effectLst/>
              </a:rPr>
              <a:t>20% </a:t>
            </a:r>
            <a:r>
              <a:rPr lang="ko-KR" altLang="en-US" b="0" i="0" dirty="0">
                <a:solidFill>
                  <a:srgbClr val="0D0D0D"/>
                </a:solidFill>
                <a:effectLst/>
              </a:rPr>
              <a:t>종목들이 앞으로의 수익률에서도 앞선 모습을 볼 수 있습니다</a:t>
            </a:r>
            <a:r>
              <a:rPr lang="en-US" altLang="ko-KR" b="0" i="0" dirty="0">
                <a:solidFill>
                  <a:srgbClr val="0D0D0D"/>
                </a:solidFill>
                <a:effectLst/>
              </a:rPr>
              <a:t>.</a:t>
            </a:r>
          </a:p>
          <a:p>
            <a:endParaRPr lang="en-US" altLang="ko-KR" b="0" i="0" dirty="0">
              <a:solidFill>
                <a:srgbClr val="0D0D0D"/>
              </a:solidFill>
              <a:effectLst/>
            </a:endParaRPr>
          </a:p>
          <a:p>
            <a:r>
              <a:rPr lang="ko-KR" altLang="en-US" b="0" i="0" dirty="0">
                <a:solidFill>
                  <a:srgbClr val="0D0D0D"/>
                </a:solidFill>
                <a:effectLst/>
              </a:rPr>
              <a:t>산술 연율화 수익률은 주어진 기간 동안의 평균 수익률을 연 단위로 환산한 것입니다</a:t>
            </a:r>
            <a:r>
              <a:rPr lang="en-US" altLang="ko-KR" b="0" i="0" dirty="0">
                <a:solidFill>
                  <a:srgbClr val="0D0D0D"/>
                </a:solidFill>
                <a:effectLst/>
              </a:rPr>
              <a:t>.</a:t>
            </a:r>
          </a:p>
          <a:p>
            <a:r>
              <a:rPr lang="ko-KR" altLang="en-US" b="0" i="0" dirty="0">
                <a:solidFill>
                  <a:srgbClr val="0D0D0D"/>
                </a:solidFill>
                <a:effectLst/>
              </a:rPr>
              <a:t>기하 연율화 수익률은 투자 기간 동안의 복리 효과를 고려하여 계산됩니다</a:t>
            </a:r>
            <a:r>
              <a:rPr lang="en-US" altLang="ko-KR" b="0" i="0" dirty="0">
                <a:solidFill>
                  <a:srgbClr val="0D0D0D"/>
                </a:solidFill>
                <a:effectLst/>
              </a:rPr>
              <a:t>. </a:t>
            </a:r>
            <a:r>
              <a:rPr lang="ko-KR" altLang="en-US" b="0" i="0" dirty="0">
                <a:solidFill>
                  <a:srgbClr val="0D0D0D"/>
                </a:solidFill>
                <a:effectLst/>
              </a:rPr>
              <a:t>이는 투자의 복리 성장률을 나타내며</a:t>
            </a:r>
            <a:r>
              <a:rPr lang="en-US" altLang="ko-KR" b="0" i="0" dirty="0">
                <a:solidFill>
                  <a:srgbClr val="0D0D0D"/>
                </a:solidFill>
                <a:effectLst/>
              </a:rPr>
              <a:t>, </a:t>
            </a:r>
            <a:r>
              <a:rPr lang="ko-KR" altLang="en-US" b="0" i="0" dirty="0">
                <a:solidFill>
                  <a:srgbClr val="0D0D0D"/>
                </a:solidFill>
                <a:effectLst/>
              </a:rPr>
              <a:t>실제 수익률에 더 근접한 값을 제공합니다</a:t>
            </a:r>
            <a:r>
              <a:rPr lang="en-US" altLang="ko-KR" b="0" i="0" dirty="0">
                <a:solidFill>
                  <a:srgbClr val="0D0D0D"/>
                </a:solidFill>
                <a:effectLst/>
              </a:rPr>
              <a:t>.</a:t>
            </a:r>
          </a:p>
          <a:p>
            <a:r>
              <a:rPr lang="ko-KR" altLang="en-US" b="0" i="0" dirty="0">
                <a:solidFill>
                  <a:srgbClr val="0D0D0D"/>
                </a:solidFill>
                <a:effectLst/>
              </a:rPr>
              <a:t>연율화 변동성은 주어진 기간 동안의 자산 가격 변동의 연간 표준편차입니다</a:t>
            </a:r>
            <a:r>
              <a:rPr lang="en-US" altLang="ko-KR" b="0" i="0" dirty="0">
                <a:solidFill>
                  <a:srgbClr val="0D0D0D"/>
                </a:solidFill>
                <a:effectLst/>
              </a:rPr>
              <a:t>. </a:t>
            </a:r>
            <a:r>
              <a:rPr lang="ko-KR" altLang="en-US" b="0" i="0" dirty="0">
                <a:solidFill>
                  <a:srgbClr val="0D0D0D"/>
                </a:solidFill>
                <a:effectLst/>
              </a:rPr>
              <a:t>연율화 변동성은 자산의 위험 수준을 측정하는 데 사용되며</a:t>
            </a:r>
            <a:r>
              <a:rPr lang="en-US" altLang="ko-KR" b="0" i="0" dirty="0">
                <a:solidFill>
                  <a:srgbClr val="0D0D0D"/>
                </a:solidFill>
                <a:effectLst/>
              </a:rPr>
              <a:t>, </a:t>
            </a:r>
            <a:r>
              <a:rPr lang="ko-KR" altLang="en-US" b="0" i="0" dirty="0">
                <a:solidFill>
                  <a:srgbClr val="0D0D0D"/>
                </a:solidFill>
                <a:effectLst/>
              </a:rPr>
              <a:t>투자 결정 과정에서 중요한 요소입니다</a:t>
            </a:r>
            <a:r>
              <a:rPr lang="en-US" altLang="ko-KR" b="0" i="0" dirty="0">
                <a:solidFill>
                  <a:srgbClr val="0D0D0D"/>
                </a:solidFill>
                <a:effectLst/>
              </a:rPr>
              <a:t>.</a:t>
            </a:r>
          </a:p>
          <a:p>
            <a:r>
              <a:rPr lang="ko-KR" altLang="en-US" b="0" i="0" dirty="0">
                <a:solidFill>
                  <a:srgbClr val="0D0D0D"/>
                </a:solidFill>
                <a:effectLst/>
              </a:rPr>
              <a:t>샤프 지수는 투자의 초과 수익률</a:t>
            </a:r>
            <a:r>
              <a:rPr lang="en-US" altLang="ko-KR" b="0" i="0" dirty="0">
                <a:solidFill>
                  <a:srgbClr val="0D0D0D"/>
                </a:solidFill>
                <a:effectLst/>
              </a:rPr>
              <a:t>(</a:t>
            </a:r>
            <a:r>
              <a:rPr lang="ko-KR" altLang="en-US" b="0" i="0" dirty="0">
                <a:solidFill>
                  <a:srgbClr val="0D0D0D"/>
                </a:solidFill>
                <a:effectLst/>
              </a:rPr>
              <a:t>투자 수익률에서 무위험 수익률을 뺀 값</a:t>
            </a:r>
            <a:r>
              <a:rPr lang="en-US" altLang="ko-KR" b="0" i="0" dirty="0">
                <a:solidFill>
                  <a:srgbClr val="0D0D0D"/>
                </a:solidFill>
                <a:effectLst/>
              </a:rPr>
              <a:t>)</a:t>
            </a:r>
            <a:r>
              <a:rPr lang="ko-KR" altLang="en-US" b="0" i="0" dirty="0">
                <a:solidFill>
                  <a:srgbClr val="0D0D0D"/>
                </a:solidFill>
                <a:effectLst/>
              </a:rPr>
              <a:t>을 투자의 전체 변동성</a:t>
            </a:r>
            <a:r>
              <a:rPr lang="en-US" altLang="ko-KR" b="0" i="0" dirty="0">
                <a:solidFill>
                  <a:srgbClr val="0D0D0D"/>
                </a:solidFill>
                <a:effectLst/>
              </a:rPr>
              <a:t>(</a:t>
            </a:r>
            <a:r>
              <a:rPr lang="ko-KR" altLang="en-US" b="0" i="0" dirty="0">
                <a:solidFill>
                  <a:srgbClr val="0D0D0D"/>
                </a:solidFill>
                <a:effectLst/>
              </a:rPr>
              <a:t>위험</a:t>
            </a:r>
            <a:r>
              <a:rPr lang="en-US" altLang="ko-KR" b="0" i="0" dirty="0">
                <a:solidFill>
                  <a:srgbClr val="0D0D0D"/>
                </a:solidFill>
                <a:effectLst/>
              </a:rPr>
              <a:t>)</a:t>
            </a:r>
            <a:r>
              <a:rPr lang="ko-KR" altLang="en-US" b="0" i="0" dirty="0">
                <a:solidFill>
                  <a:srgbClr val="0D0D0D"/>
                </a:solidFill>
                <a:effectLst/>
              </a:rPr>
              <a:t>으로 나눈 값</a:t>
            </a:r>
            <a:r>
              <a:rPr lang="en-US" altLang="ko-KR" b="0" i="0" dirty="0">
                <a:solidFill>
                  <a:srgbClr val="0D0D0D"/>
                </a:solidFill>
                <a:effectLst/>
              </a:rPr>
              <a:t>. </a:t>
            </a:r>
            <a:r>
              <a:rPr lang="ko-KR" altLang="en-US" b="0" i="0" dirty="0">
                <a:solidFill>
                  <a:srgbClr val="0D0D0D"/>
                </a:solidFill>
                <a:effectLst/>
              </a:rPr>
              <a:t>이 지수를 통해 투자자는 동일한 위험 수준에서 다른 투자와 비교하여 투자의 상대적 성과를 평가할 수 있습니다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54</a:t>
            </a:fld>
            <a:endParaRPr lang="ko-KR" altLang="en-US"/>
          </a:p>
        </p:txBody>
      </p:sp>
    </p:spTree>
    <p:extLst>
      <p:ext uri="{BB962C8B-B14F-4D97-AF65-F5344CB8AC3E}">
        <p14:creationId xmlns:p14="http://schemas.microsoft.com/office/powerpoint/2010/main" val="9822615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지난 </a:t>
            </a:r>
            <a:r>
              <a:rPr lang="en-US" altLang="ko-KR" dirty="0"/>
              <a:t>1</a:t>
            </a:r>
            <a:r>
              <a:rPr lang="ko-KR" altLang="en-US" dirty="0"/>
              <a:t>년간 수익률이 가장 좋았던 주식을 보면 다음과 같습니다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하지만 위의 그래프에서는 꾸준히 오른 종목도 포함되지만</a:t>
            </a:r>
            <a:r>
              <a:rPr lang="en-US" altLang="ko-KR" dirty="0"/>
              <a:t>. </a:t>
            </a:r>
            <a:r>
              <a:rPr lang="ko-KR" altLang="en-US" dirty="0"/>
              <a:t>최근 갑작스럽게 급등한 종목이나 전에 많이 급등했어서 수익률은 좋지만 최근 하락세에 있는 종목도 포함되어 있다</a:t>
            </a:r>
            <a:r>
              <a:rPr lang="en-US" altLang="ko-KR" dirty="0"/>
              <a:t>. </a:t>
            </a:r>
            <a:r>
              <a:rPr lang="ko-KR" altLang="en-US" dirty="0"/>
              <a:t>당연히</a:t>
            </a:r>
            <a:r>
              <a:rPr lang="en-US" altLang="ko-KR" dirty="0"/>
              <a:t>,</a:t>
            </a:r>
            <a:r>
              <a:rPr lang="ko-KR" altLang="en-US" dirty="0"/>
              <a:t> </a:t>
            </a:r>
            <a:r>
              <a:rPr lang="ko-KR" altLang="en-US" b="0" dirty="0">
                <a:solidFill>
                  <a:srgbClr val="CCCCCC"/>
                </a:solidFill>
                <a:effectLst/>
              </a:rPr>
              <a:t>좋은 모멘텀 주식이란 단순히 많이 상승한 것이 아닌</a:t>
            </a:r>
            <a:r>
              <a:rPr lang="en-US" altLang="ko-KR" b="0" dirty="0">
                <a:solidFill>
                  <a:srgbClr val="CCCCCC"/>
                </a:solidFill>
                <a:effectLst/>
              </a:rPr>
              <a:t>, </a:t>
            </a:r>
            <a:r>
              <a:rPr lang="ko-KR" altLang="en-US" b="0" dirty="0">
                <a:solidFill>
                  <a:srgbClr val="CCCCCC"/>
                </a:solidFill>
                <a:effectLst/>
              </a:rPr>
              <a:t>꾸준하게 상승하는 종목이다</a:t>
            </a:r>
            <a:r>
              <a:rPr lang="en-US" altLang="ko-KR" b="0" dirty="0">
                <a:solidFill>
                  <a:srgbClr val="CCCCCC"/>
                </a:solidFill>
                <a:effectLst/>
              </a:rPr>
              <a:t>.</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55</a:t>
            </a:fld>
            <a:endParaRPr lang="ko-KR" altLang="en-US"/>
          </a:p>
        </p:txBody>
      </p:sp>
    </p:spTree>
    <p:extLst>
      <p:ext uri="{BB962C8B-B14F-4D97-AF65-F5344CB8AC3E}">
        <p14:creationId xmlns:p14="http://schemas.microsoft.com/office/powerpoint/2010/main" val="575527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상상해 보자</a:t>
            </a:r>
            <a:r>
              <a:rPr lang="en-US" altLang="ko-KR" b="0" i="0" dirty="0">
                <a:solidFill>
                  <a:srgbClr val="0D0D0D"/>
                </a:solidFill>
                <a:effectLst/>
              </a:rPr>
              <a:t>, </a:t>
            </a:r>
            <a:r>
              <a:rPr lang="ko-KR" altLang="en-US" b="0" i="0" dirty="0">
                <a:solidFill>
                  <a:srgbClr val="0D0D0D"/>
                </a:solidFill>
                <a:effectLst/>
              </a:rPr>
              <a:t>두 개의 주식이 있고 둘 다 같은 누적수익률을 가지고 있다</a:t>
            </a:r>
            <a:r>
              <a:rPr lang="en-US" altLang="ko-KR" b="0" i="0" dirty="0">
                <a:solidFill>
                  <a:srgbClr val="0D0D0D"/>
                </a:solidFill>
                <a:effectLst/>
              </a:rPr>
              <a:t>. </a:t>
            </a:r>
            <a:r>
              <a:rPr lang="ko-KR" altLang="en-US" b="0" i="0" dirty="0">
                <a:solidFill>
                  <a:srgbClr val="0D0D0D"/>
                </a:solidFill>
                <a:effectLst/>
              </a:rPr>
              <a:t>하나는 </a:t>
            </a:r>
            <a:r>
              <a:rPr lang="en-US" altLang="ko-KR" b="0" i="0" dirty="0">
                <a:solidFill>
                  <a:srgbClr val="0D0D0D"/>
                </a:solidFill>
                <a:effectLst/>
              </a:rPr>
              <a:t>A</a:t>
            </a:r>
            <a:r>
              <a:rPr lang="ko-KR" altLang="en-US" b="0" i="0" dirty="0">
                <a:solidFill>
                  <a:srgbClr val="0D0D0D"/>
                </a:solidFill>
                <a:effectLst/>
              </a:rPr>
              <a:t>로</a:t>
            </a:r>
            <a:r>
              <a:rPr lang="en-US" altLang="ko-KR" b="0" i="0" dirty="0">
                <a:solidFill>
                  <a:srgbClr val="0D0D0D"/>
                </a:solidFill>
                <a:effectLst/>
              </a:rPr>
              <a:t>, </a:t>
            </a:r>
            <a:r>
              <a:rPr lang="ko-KR" altLang="en-US" b="0" i="0" dirty="0">
                <a:solidFill>
                  <a:srgbClr val="0D0D0D"/>
                </a:solidFill>
                <a:effectLst/>
              </a:rPr>
              <a:t>이 주식은 대부분 시간 동안 조금씩 오르다가 최근에 갑자기 크게 치솟아 누적수익률이 높아졌다</a:t>
            </a:r>
            <a:r>
              <a:rPr lang="en-US" altLang="ko-KR" b="0" i="0" dirty="0">
                <a:solidFill>
                  <a:srgbClr val="0D0D0D"/>
                </a:solidFill>
                <a:effectLst/>
              </a:rPr>
              <a:t>. </a:t>
            </a:r>
            <a:r>
              <a:rPr lang="ko-KR" altLang="en-US" b="0" i="0" dirty="0">
                <a:solidFill>
                  <a:srgbClr val="0D0D0D"/>
                </a:solidFill>
                <a:effectLst/>
              </a:rPr>
              <a:t>다른 하나는 </a:t>
            </a:r>
            <a:r>
              <a:rPr lang="en-US" altLang="ko-KR" b="0" i="0" dirty="0">
                <a:solidFill>
                  <a:srgbClr val="0D0D0D"/>
                </a:solidFill>
                <a:effectLst/>
              </a:rPr>
              <a:t>B</a:t>
            </a:r>
            <a:r>
              <a:rPr lang="ko-KR" altLang="en-US" b="0" i="0" dirty="0">
                <a:solidFill>
                  <a:srgbClr val="0D0D0D"/>
                </a:solidFill>
                <a:effectLst/>
              </a:rPr>
              <a:t>로</a:t>
            </a:r>
            <a:r>
              <a:rPr lang="en-US" altLang="ko-KR" b="0" i="0" dirty="0">
                <a:solidFill>
                  <a:srgbClr val="0D0D0D"/>
                </a:solidFill>
                <a:effectLst/>
              </a:rPr>
              <a:t>, </a:t>
            </a:r>
            <a:r>
              <a:rPr lang="ko-KR" altLang="en-US" b="0" i="0" dirty="0">
                <a:solidFill>
                  <a:srgbClr val="0D0D0D"/>
                </a:solidFill>
                <a:effectLst/>
              </a:rPr>
              <a:t>시간이 흐르며 꾸준히 상승하여 누적수익률이 높아졌다</a:t>
            </a:r>
            <a:r>
              <a:rPr lang="en-US" altLang="ko-KR" b="0" i="0" dirty="0">
                <a:solidFill>
                  <a:srgbClr val="0D0D0D"/>
                </a:solidFill>
                <a:effectLst/>
              </a:rPr>
              <a:t>. </a:t>
            </a:r>
            <a:r>
              <a:rPr lang="ko-KR" altLang="en-US" b="0" i="0" dirty="0">
                <a:solidFill>
                  <a:srgbClr val="0D0D0D"/>
                </a:solidFill>
                <a:effectLst/>
              </a:rPr>
              <a:t>이 두 상황 중에서</a:t>
            </a:r>
            <a:r>
              <a:rPr lang="en-US" altLang="ko-KR" b="0" i="0" dirty="0">
                <a:solidFill>
                  <a:srgbClr val="0D0D0D"/>
                </a:solidFill>
                <a:effectLst/>
              </a:rPr>
              <a:t>, B</a:t>
            </a:r>
            <a:r>
              <a:rPr lang="ko-KR" altLang="en-US" b="0" i="0" dirty="0">
                <a:solidFill>
                  <a:srgbClr val="0D0D0D"/>
                </a:solidFill>
                <a:effectLst/>
              </a:rPr>
              <a:t>가 더 뛰어난 모멘텀을 가지고 있는 것으로 간주된다</a:t>
            </a:r>
            <a:r>
              <a:rPr lang="en-US" altLang="ko-KR" b="0" i="0" dirty="0">
                <a:solidFill>
                  <a:srgbClr val="0D0D0D"/>
                </a:solidFill>
                <a:effectLst/>
              </a:rPr>
              <a:t>. </a:t>
            </a:r>
            <a:r>
              <a:rPr lang="ko-KR" altLang="en-US" b="0" i="0" dirty="0">
                <a:solidFill>
                  <a:srgbClr val="0D0D0D"/>
                </a:solidFill>
                <a:effectLst/>
              </a:rPr>
              <a:t>이런 꾸준함을 평가하기 위해 단순히 </a:t>
            </a:r>
            <a:r>
              <a:rPr lang="en-US" altLang="ko-KR" b="0" i="0" dirty="0">
                <a:solidFill>
                  <a:srgbClr val="0D0D0D"/>
                </a:solidFill>
                <a:effectLst/>
              </a:rPr>
              <a:t>12</a:t>
            </a:r>
            <a:r>
              <a:rPr lang="ko-KR" altLang="en-US" b="0" i="0" dirty="0">
                <a:solidFill>
                  <a:srgbClr val="0D0D0D"/>
                </a:solidFill>
                <a:effectLst/>
              </a:rPr>
              <a:t>개월 동안의 수익률만 볼 것이 아니라</a:t>
            </a:r>
            <a:r>
              <a:rPr lang="en-US" altLang="ko-KR" b="0" i="0" dirty="0">
                <a:solidFill>
                  <a:srgbClr val="0D0D0D"/>
                </a:solidFill>
                <a:effectLst/>
              </a:rPr>
              <a:t>, 3</a:t>
            </a:r>
            <a:r>
              <a:rPr lang="ko-KR" altLang="en-US" b="0" i="0" dirty="0">
                <a:solidFill>
                  <a:srgbClr val="0D0D0D"/>
                </a:solidFill>
                <a:effectLst/>
              </a:rPr>
              <a:t>개월에서 </a:t>
            </a:r>
            <a:r>
              <a:rPr lang="en-US" altLang="ko-KR" b="0" i="0" dirty="0">
                <a:solidFill>
                  <a:srgbClr val="0D0D0D"/>
                </a:solidFill>
                <a:effectLst/>
              </a:rPr>
              <a:t>12</a:t>
            </a:r>
            <a:r>
              <a:rPr lang="ko-KR" altLang="en-US" b="0" i="0" dirty="0">
                <a:solidFill>
                  <a:srgbClr val="0D0D0D"/>
                </a:solidFill>
                <a:effectLst/>
              </a:rPr>
              <a:t>개월 사이의 수익률을 함께 보거나 주식의 변동성을 고려하여 평가하기도 한다</a:t>
            </a:r>
            <a:r>
              <a:rPr lang="en-US" altLang="ko-KR" b="0" i="0" dirty="0">
                <a:solidFill>
                  <a:srgbClr val="0D0D0D"/>
                </a:solidFill>
                <a:effectLst/>
              </a:rPr>
              <a:t>. </a:t>
            </a:r>
            <a:r>
              <a:rPr lang="ko-KR" altLang="en-US" b="0" i="0" dirty="0">
                <a:solidFill>
                  <a:srgbClr val="0D0D0D"/>
                </a:solidFill>
                <a:effectLst/>
              </a:rPr>
              <a:t>이런 분석 도구 중 하나가 </a:t>
            </a:r>
            <a:r>
              <a:rPr lang="en-US" altLang="ko-KR" b="0" i="0" dirty="0">
                <a:solidFill>
                  <a:srgbClr val="0D0D0D"/>
                </a:solidFill>
                <a:effectLst/>
              </a:rPr>
              <a:t>'K-Ratio'</a:t>
            </a:r>
            <a:r>
              <a:rPr lang="ko-KR" altLang="en-US" b="0" i="0" dirty="0">
                <a:solidFill>
                  <a:srgbClr val="0D0D0D"/>
                </a:solidFill>
                <a:effectLst/>
              </a:rPr>
              <a:t>로</a:t>
            </a:r>
            <a:r>
              <a:rPr lang="en-US" altLang="ko-KR" b="0" i="0" dirty="0">
                <a:solidFill>
                  <a:srgbClr val="0D0D0D"/>
                </a:solidFill>
                <a:effectLst/>
              </a:rPr>
              <a:t>, </a:t>
            </a:r>
            <a:r>
              <a:rPr lang="ko-KR" altLang="en-US" b="0" i="0" dirty="0">
                <a:solidFill>
                  <a:srgbClr val="0D0D0D"/>
                </a:solidFill>
                <a:effectLst/>
              </a:rPr>
              <a:t>이는 주식의 모멘텀의 꾸준함을 측정하는 지표 중 하나이다</a:t>
            </a:r>
            <a:r>
              <a:rPr lang="en-US" altLang="ko-KR" b="0" i="0" dirty="0">
                <a:solidFill>
                  <a:srgbClr val="0D0D0D"/>
                </a:solidFill>
                <a:effectLst/>
              </a:rPr>
              <a:t>.</a:t>
            </a:r>
          </a:p>
          <a:p>
            <a:endParaRPr lang="en-US" altLang="ko-KR" b="0" i="0" dirty="0">
              <a:solidFill>
                <a:srgbClr val="0D0D0D"/>
              </a:solidFill>
              <a:effectLst/>
            </a:endParaRPr>
          </a:p>
          <a:p>
            <a:pPr algn="l"/>
            <a:r>
              <a:rPr lang="ko-KR" altLang="en-US" b="0" i="0" dirty="0">
                <a:solidFill>
                  <a:srgbClr val="000000"/>
                </a:solidFill>
                <a:effectLst/>
              </a:rPr>
              <a:t>누적수익률이 클수록</a:t>
            </a:r>
            <a:r>
              <a:rPr lang="en-US" altLang="ko-KR" b="0" i="0" dirty="0">
                <a:solidFill>
                  <a:srgbClr val="000000"/>
                </a:solidFill>
                <a:effectLst/>
              </a:rPr>
              <a:t>, </a:t>
            </a:r>
            <a:r>
              <a:rPr lang="ko-KR" altLang="en-US" b="0" i="0" dirty="0">
                <a:solidFill>
                  <a:srgbClr val="000000"/>
                </a:solidFill>
                <a:effectLst/>
              </a:rPr>
              <a:t>그리고 그 상승 추세가 안정적일수록 </a:t>
            </a:r>
            <a:r>
              <a:rPr lang="en-US" altLang="ko-KR" b="0" i="0" dirty="0">
                <a:solidFill>
                  <a:srgbClr val="000000"/>
                </a:solidFill>
                <a:effectLst/>
              </a:rPr>
              <a:t>K-Ratio</a:t>
            </a:r>
            <a:r>
              <a:rPr lang="ko-KR" altLang="en-US" b="0" i="0" dirty="0">
                <a:solidFill>
                  <a:srgbClr val="000000"/>
                </a:solidFill>
                <a:effectLst/>
              </a:rPr>
              <a:t>는 높아진다고 보면 된다</a:t>
            </a:r>
            <a:r>
              <a:rPr lang="en-US" altLang="ko-KR" b="0" i="0" dirty="0">
                <a:solidFill>
                  <a:srgbClr val="000000"/>
                </a:solidFill>
                <a:effectLst/>
              </a:rPr>
              <a:t>. </a:t>
            </a:r>
            <a:r>
              <a:rPr lang="ko-KR" altLang="en-US" b="0" i="0" dirty="0">
                <a:solidFill>
                  <a:srgbClr val="000000"/>
                </a:solidFill>
                <a:effectLst/>
              </a:rPr>
              <a:t>이 지표에서 분자는 주식의 누적수익률을 나타내는데</a:t>
            </a:r>
            <a:r>
              <a:rPr lang="en-US" altLang="ko-KR" b="0" i="0" dirty="0">
                <a:solidFill>
                  <a:srgbClr val="000000"/>
                </a:solidFill>
                <a:effectLst/>
              </a:rPr>
              <a:t>, </a:t>
            </a:r>
            <a:r>
              <a:rPr lang="ko-KR" altLang="en-US" b="0" i="0" dirty="0">
                <a:solidFill>
                  <a:srgbClr val="000000"/>
                </a:solidFill>
                <a:effectLst/>
              </a:rPr>
              <a:t>이 수익률이 높을수록 분자의 값도 커진다</a:t>
            </a:r>
            <a:r>
              <a:rPr lang="en-US" altLang="ko-KR" b="0" i="0" dirty="0">
                <a:solidFill>
                  <a:srgbClr val="000000"/>
                </a:solidFill>
                <a:effectLst/>
              </a:rPr>
              <a:t>. </a:t>
            </a:r>
            <a:r>
              <a:rPr lang="ko-KR" altLang="en-US" b="0" i="0" dirty="0">
                <a:solidFill>
                  <a:srgbClr val="000000"/>
                </a:solidFill>
                <a:effectLst/>
              </a:rPr>
              <a:t>한편</a:t>
            </a:r>
            <a:r>
              <a:rPr lang="en-US" altLang="ko-KR" b="0" i="0" dirty="0">
                <a:solidFill>
                  <a:srgbClr val="000000"/>
                </a:solidFill>
                <a:effectLst/>
              </a:rPr>
              <a:t>, </a:t>
            </a:r>
            <a:r>
              <a:rPr lang="ko-KR" altLang="en-US" b="0" i="0" dirty="0">
                <a:solidFill>
                  <a:srgbClr val="000000"/>
                </a:solidFill>
                <a:effectLst/>
              </a:rPr>
              <a:t>분모는 추세의 안정성을 나타내는 표준 오차로</a:t>
            </a:r>
            <a:r>
              <a:rPr lang="en-US" altLang="ko-KR" b="0" i="0" dirty="0">
                <a:solidFill>
                  <a:srgbClr val="000000"/>
                </a:solidFill>
                <a:effectLst/>
              </a:rPr>
              <a:t>, </a:t>
            </a:r>
            <a:r>
              <a:rPr lang="ko-KR" altLang="en-US" b="0" i="0" dirty="0">
                <a:solidFill>
                  <a:srgbClr val="000000"/>
                </a:solidFill>
                <a:effectLst/>
              </a:rPr>
              <a:t>추세가 더 꾸준하면 표준 오차가 작아져 분모가 줄어든다</a:t>
            </a:r>
            <a:r>
              <a:rPr lang="en-US" altLang="ko-KR" b="0" i="0" dirty="0">
                <a:solidFill>
                  <a:srgbClr val="000000"/>
                </a:solidFill>
                <a:effectLst/>
              </a:rPr>
              <a:t>. </a:t>
            </a:r>
            <a:r>
              <a:rPr lang="ko-KR" altLang="en-US" b="0" i="0" dirty="0">
                <a:solidFill>
                  <a:srgbClr val="000000"/>
                </a:solidFill>
                <a:effectLst/>
              </a:rPr>
              <a:t>결국</a:t>
            </a:r>
            <a:r>
              <a:rPr lang="en-US" altLang="ko-KR" b="0" i="0" dirty="0">
                <a:solidFill>
                  <a:srgbClr val="000000"/>
                </a:solidFill>
                <a:effectLst/>
              </a:rPr>
              <a:t>, </a:t>
            </a:r>
            <a:r>
              <a:rPr lang="ko-KR" altLang="en-US" b="0" i="0" dirty="0">
                <a:solidFill>
                  <a:srgbClr val="000000"/>
                </a:solidFill>
                <a:effectLst/>
              </a:rPr>
              <a:t>주식이 꾸준하고 크게 상승할수록</a:t>
            </a:r>
            <a:r>
              <a:rPr lang="en-US" altLang="ko-KR" b="0" i="0" dirty="0">
                <a:solidFill>
                  <a:srgbClr val="000000"/>
                </a:solidFill>
                <a:effectLst/>
              </a:rPr>
              <a:t>, K-Ratio</a:t>
            </a:r>
            <a:r>
              <a:rPr lang="ko-KR" altLang="en-US" b="0" i="0" dirty="0">
                <a:solidFill>
                  <a:srgbClr val="000000"/>
                </a:solidFill>
                <a:effectLst/>
              </a:rPr>
              <a:t>는 더 큰 값을 가지게 된다</a:t>
            </a:r>
            <a:r>
              <a:rPr lang="en-US" altLang="ko-KR" b="0" i="0" dirty="0">
                <a:solidFill>
                  <a:srgbClr val="000000"/>
                </a:solidFill>
                <a:effectLst/>
              </a:rPr>
              <a:t>.</a:t>
            </a:r>
          </a:p>
          <a:p>
            <a:br>
              <a:rPr lang="en-US" altLang="ko-KR" b="0" i="0" dirty="0">
                <a:solidFill>
                  <a:srgbClr val="000000"/>
                </a:solidFill>
                <a:effectLst/>
              </a:rPr>
            </a:b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56</a:t>
            </a:fld>
            <a:endParaRPr lang="ko-KR" altLang="en-US"/>
          </a:p>
        </p:txBody>
      </p:sp>
    </p:spTree>
    <p:extLst>
      <p:ext uri="{BB962C8B-B14F-4D97-AF65-F5344CB8AC3E}">
        <p14:creationId xmlns:p14="http://schemas.microsoft.com/office/powerpoint/2010/main" val="474745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en-US" altLang="ko-KR" b="0" i="0" dirty="0">
                <a:solidFill>
                  <a:srgbClr val="000000"/>
                </a:solidFill>
                <a:effectLst/>
              </a:rPr>
              <a:t>K-ratio </a:t>
            </a:r>
            <a:r>
              <a:rPr lang="ko-KR" altLang="en-US" b="0" i="0" dirty="0">
                <a:solidFill>
                  <a:srgbClr val="000000"/>
                </a:solidFill>
                <a:effectLst/>
              </a:rPr>
              <a:t>값을 구해 국내 시장에서 상위 </a:t>
            </a:r>
            <a:r>
              <a:rPr lang="en-US" altLang="ko-KR" b="0" i="0" dirty="0">
                <a:solidFill>
                  <a:srgbClr val="000000"/>
                </a:solidFill>
                <a:effectLst/>
              </a:rPr>
              <a:t>20</a:t>
            </a:r>
            <a:r>
              <a:rPr lang="ko-KR" altLang="en-US" b="0" i="0" dirty="0">
                <a:solidFill>
                  <a:srgbClr val="000000"/>
                </a:solidFill>
                <a:effectLst/>
              </a:rPr>
              <a:t>개의 종목을 구하면 다음과 같습니다</a:t>
            </a:r>
            <a:r>
              <a:rPr lang="en-US" altLang="ko-KR" b="0" i="0" dirty="0">
                <a:solidFill>
                  <a:srgbClr val="000000"/>
                </a:solidFill>
                <a:effectLst/>
              </a:rPr>
              <a:t>. </a:t>
            </a:r>
            <a:r>
              <a:rPr lang="ko-KR" altLang="en-US" b="0" i="0" dirty="0">
                <a:solidFill>
                  <a:srgbClr val="000000"/>
                </a:solidFill>
                <a:effectLst/>
              </a:rPr>
              <a:t>이전의 그래프들과 다르게 꾸준히 올라가는 그래프들이 대다수인 점을 볼 수 있습니다</a:t>
            </a:r>
            <a:r>
              <a:rPr lang="en-US" altLang="ko-KR" b="0" i="0" dirty="0">
                <a:solidFill>
                  <a:srgbClr val="000000"/>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57</a:t>
            </a:fld>
            <a:endParaRPr lang="ko-KR" altLang="en-US"/>
          </a:p>
        </p:txBody>
      </p:sp>
    </p:spTree>
    <p:extLst>
      <p:ext uri="{BB962C8B-B14F-4D97-AF65-F5344CB8AC3E}">
        <p14:creationId xmlns:p14="http://schemas.microsoft.com/office/powerpoint/2010/main" val="1949894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ko-KR" altLang="en-US" b="0" i="0" dirty="0">
                <a:solidFill>
                  <a:srgbClr val="0D0D0D"/>
                </a:solidFill>
                <a:effectLst/>
              </a:rPr>
              <a:t>우량주 효과는 사람들의 예상과 실제 상황 사이의 차이에서 발생한다</a:t>
            </a:r>
            <a:r>
              <a:rPr lang="en-US" altLang="ko-KR" b="0" i="0" dirty="0">
                <a:solidFill>
                  <a:srgbClr val="0D0D0D"/>
                </a:solidFill>
                <a:effectLst/>
              </a:rPr>
              <a:t>. </a:t>
            </a:r>
            <a:r>
              <a:rPr lang="ko-KR" altLang="en-US" b="0" i="0" dirty="0">
                <a:solidFill>
                  <a:srgbClr val="0D0D0D"/>
                </a:solidFill>
                <a:effectLst/>
              </a:rPr>
              <a:t>많은 투자자들이 수익성이 높은 기업을 보고</a:t>
            </a:r>
            <a:r>
              <a:rPr lang="en-US" altLang="ko-KR" b="0" i="0" dirty="0">
                <a:solidFill>
                  <a:srgbClr val="0D0D0D"/>
                </a:solidFill>
                <a:effectLst/>
              </a:rPr>
              <a:t>, </a:t>
            </a:r>
            <a:r>
              <a:rPr lang="ko-KR" altLang="en-US" b="0" i="0" dirty="0">
                <a:solidFill>
                  <a:srgbClr val="0D0D0D"/>
                </a:solidFill>
                <a:effectLst/>
              </a:rPr>
              <a:t>그 수익이 곧 정상적인 수준으로 돌아갈 것으로 예상하지만</a:t>
            </a:r>
            <a:r>
              <a:rPr lang="en-US" altLang="ko-KR" b="0" i="0" dirty="0">
                <a:solidFill>
                  <a:srgbClr val="0D0D0D"/>
                </a:solidFill>
                <a:effectLst/>
              </a:rPr>
              <a:t>, </a:t>
            </a:r>
            <a:r>
              <a:rPr lang="ko-KR" altLang="en-US" b="0" i="0" dirty="0">
                <a:solidFill>
                  <a:srgbClr val="0D0D0D"/>
                </a:solidFill>
                <a:effectLst/>
              </a:rPr>
              <a:t>현실에서는 이런 우량 기업들이 계속해서 높은 수익을 내는 경우가 많다</a:t>
            </a:r>
            <a:r>
              <a:rPr lang="en-US" altLang="ko-KR" b="0" i="0" dirty="0">
                <a:solidFill>
                  <a:srgbClr val="0D0D0D"/>
                </a:solidFill>
                <a:effectLst/>
              </a:rPr>
              <a:t>. </a:t>
            </a:r>
            <a:r>
              <a:rPr lang="ko-KR" altLang="en-US" b="0" i="0" dirty="0">
                <a:solidFill>
                  <a:srgbClr val="0D0D0D"/>
                </a:solidFill>
                <a:effectLst/>
              </a:rPr>
              <a:t>반면</a:t>
            </a:r>
            <a:r>
              <a:rPr lang="en-US" altLang="ko-KR" b="0" i="0" dirty="0">
                <a:solidFill>
                  <a:srgbClr val="0D0D0D"/>
                </a:solidFill>
                <a:effectLst/>
              </a:rPr>
              <a:t>, </a:t>
            </a:r>
            <a:r>
              <a:rPr lang="ko-KR" altLang="en-US" b="0" i="0" dirty="0">
                <a:solidFill>
                  <a:srgbClr val="0D0D0D"/>
                </a:solidFill>
                <a:effectLst/>
              </a:rPr>
              <a:t>수익성이 낮은 기업에 대해서는 투자자들이 이익이 곧 회복될 것으로 기대하지만</a:t>
            </a:r>
            <a:r>
              <a:rPr lang="en-US" altLang="ko-KR" b="0" i="0" dirty="0">
                <a:solidFill>
                  <a:srgbClr val="0D0D0D"/>
                </a:solidFill>
                <a:effectLst/>
              </a:rPr>
              <a:t>, </a:t>
            </a:r>
            <a:r>
              <a:rPr lang="ko-KR" altLang="en-US" b="0" i="0" dirty="0">
                <a:solidFill>
                  <a:srgbClr val="0D0D0D"/>
                </a:solidFill>
                <a:effectLst/>
              </a:rPr>
              <a:t>실제로는 성능이 나쁜 기업들이 그 나쁜 성적을 유지하는 경우가 흔하다</a:t>
            </a:r>
            <a:r>
              <a:rPr lang="en-US" altLang="ko-KR" b="0" i="0" dirty="0">
                <a:solidFill>
                  <a:srgbClr val="0D0D0D"/>
                </a:solidFill>
                <a:effectLst/>
              </a:rPr>
              <a:t>. </a:t>
            </a:r>
            <a:r>
              <a:rPr lang="ko-KR" altLang="en-US" b="0" i="0" dirty="0">
                <a:solidFill>
                  <a:srgbClr val="0D0D0D"/>
                </a:solidFill>
                <a:effectLst/>
              </a:rPr>
              <a:t>이렇게 높은 수익성을 판단기준으로 하여 포트폴리오를 만드는 것을 퀄리티 전략이라고 합니다</a:t>
            </a:r>
            <a:r>
              <a:rPr lang="en-US" altLang="ko-KR" b="0" i="0" dirty="0">
                <a:solidFill>
                  <a:srgbClr val="0D0D0D"/>
                </a:solidFill>
                <a:effectLst/>
              </a:rPr>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58</a:t>
            </a:fld>
            <a:endParaRPr lang="ko-KR" altLang="en-US"/>
          </a:p>
        </p:txBody>
      </p:sp>
    </p:spTree>
    <p:extLst>
      <p:ext uri="{BB962C8B-B14F-4D97-AF65-F5344CB8AC3E}">
        <p14:creationId xmlns:p14="http://schemas.microsoft.com/office/powerpoint/2010/main" val="6447606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ko-KR" altLang="en-US" b="0" i="0" dirty="0">
                <a:solidFill>
                  <a:srgbClr val="000000"/>
                </a:solidFill>
                <a:effectLst/>
              </a:rPr>
              <a:t>우량성을 나타내는 종목들은 굉장히 많지만 그 중에서 사람들이 가장 중요하다고 생각하는 지표는 수익성이다</a:t>
            </a:r>
            <a:r>
              <a:rPr lang="en-US" altLang="ko-KR" b="0" i="0" dirty="0">
                <a:solidFill>
                  <a:srgbClr val="000000"/>
                </a:solidFill>
                <a:effectLst/>
              </a:rPr>
              <a:t>. </a:t>
            </a:r>
            <a:r>
              <a:rPr lang="ko-KR" altLang="en-US" b="0" i="0" dirty="0">
                <a:solidFill>
                  <a:srgbClr val="000000"/>
                </a:solidFill>
                <a:effectLst/>
              </a:rPr>
              <a:t>돈을 벌지 못하면 기업이 지속될 수 없기 때문이다</a:t>
            </a:r>
            <a:r>
              <a:rPr lang="en-US" altLang="ko-KR" b="0" i="0" dirty="0">
                <a:solidFill>
                  <a:srgbClr val="000000"/>
                </a:solidFill>
                <a:effectLst/>
              </a:rPr>
              <a:t>. </a:t>
            </a:r>
            <a:r>
              <a:rPr lang="ko-KR" altLang="en-US" b="0" i="0" dirty="0">
                <a:solidFill>
                  <a:srgbClr val="000000"/>
                </a:solidFill>
                <a:effectLst/>
              </a:rPr>
              <a:t>일반적으로 많이 사용되는 수익성 지표는 다음과 같다</a:t>
            </a:r>
            <a:r>
              <a:rPr lang="en-US" altLang="ko-KR" b="0" i="0" dirty="0">
                <a:solidFill>
                  <a:srgbClr val="000000"/>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59</a:t>
            </a:fld>
            <a:endParaRPr lang="ko-KR" altLang="en-US"/>
          </a:p>
        </p:txBody>
      </p:sp>
    </p:spTree>
    <p:extLst>
      <p:ext uri="{BB962C8B-B14F-4D97-AF65-F5344CB8AC3E}">
        <p14:creationId xmlns:p14="http://schemas.microsoft.com/office/powerpoint/2010/main" val="113053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그럼 이번에는 종목 코드를 받아오겠습니다</a:t>
            </a:r>
            <a:r>
              <a:rPr lang="en-US" altLang="ko-KR" dirty="0"/>
              <a:t>. KRX </a:t>
            </a:r>
            <a:r>
              <a:rPr lang="ko-KR" altLang="en-US" dirty="0"/>
              <a:t>정보시스템에 들어가서 업종분류 현황에는 현시점 종목의 기본정보를 포함하고 있습니다</a:t>
            </a:r>
            <a:r>
              <a:rPr lang="en-US" altLang="ko-KR" dirty="0"/>
              <a:t>. </a:t>
            </a:r>
            <a:r>
              <a:rPr lang="ko-KR" altLang="en-US" dirty="0"/>
              <a:t>이를 </a:t>
            </a:r>
            <a:r>
              <a:rPr lang="en-US" altLang="ko-KR" dirty="0"/>
              <a:t>CSV</a:t>
            </a:r>
            <a:r>
              <a:rPr lang="ko-KR" altLang="en-US" dirty="0"/>
              <a:t>파일로 받아오는 방법도 있지만</a:t>
            </a:r>
            <a:r>
              <a:rPr lang="en-US" altLang="ko-KR" dirty="0"/>
              <a:t>. </a:t>
            </a:r>
            <a:r>
              <a:rPr lang="ko-KR" altLang="en-US" dirty="0"/>
              <a:t>저 정보를 매일 </a:t>
            </a:r>
            <a:r>
              <a:rPr lang="en-US" altLang="ko-KR" dirty="0"/>
              <a:t>CSV</a:t>
            </a:r>
            <a:r>
              <a:rPr lang="ko-KR" altLang="en-US" dirty="0"/>
              <a:t>로 받아 오는 것도 자동화에 위배 될 수 있겠죠</a:t>
            </a:r>
            <a:r>
              <a:rPr lang="en-US" altLang="ko-KR" dirty="0"/>
              <a:t>. </a:t>
            </a:r>
            <a:r>
              <a:rPr lang="ko-KR" altLang="en-US" dirty="0"/>
              <a:t>코드로 받아올 수 있도록 합니다</a:t>
            </a:r>
            <a:r>
              <a:rPr lang="en-US" altLang="ko-KR" dirty="0"/>
              <a:t>. </a:t>
            </a:r>
            <a:r>
              <a:rPr lang="ko-KR" altLang="en-US" dirty="0"/>
              <a:t>그럴려면 </a:t>
            </a:r>
            <a:r>
              <a:rPr lang="en-US" altLang="ko-KR" dirty="0"/>
              <a:t>CSV</a:t>
            </a:r>
            <a:r>
              <a:rPr lang="ko-KR" altLang="en-US" dirty="0"/>
              <a:t>를 누를때</a:t>
            </a:r>
            <a:r>
              <a:rPr lang="en-US" altLang="ko-KR" dirty="0"/>
              <a:t>,</a:t>
            </a:r>
            <a:r>
              <a:rPr lang="ko-KR" altLang="en-US" dirty="0"/>
              <a:t> 이 데이터를 어디서 받아오는지 알 수 있어야합니다</a:t>
            </a:r>
            <a:r>
              <a:rPr lang="en-US" altLang="ko-KR" dirty="0"/>
              <a:t>. </a:t>
            </a:r>
            <a:r>
              <a:rPr lang="ko-KR" altLang="en-US" dirty="0"/>
              <a:t>이를 위해서 개발자 도구 네트워크 탭에서 </a:t>
            </a:r>
            <a:r>
              <a:rPr lang="en-US" altLang="ko-KR" dirty="0"/>
              <a:t>CSV</a:t>
            </a:r>
            <a:r>
              <a:rPr lang="ko-KR" altLang="en-US" dirty="0"/>
              <a:t>를 누를때의 네트워크를 살펴보면 됩니다</a:t>
            </a:r>
            <a:r>
              <a:rPr lang="en-US" altLang="ko-KR" dirty="0"/>
              <a:t>. </a:t>
            </a:r>
            <a:r>
              <a:rPr lang="ko-KR" altLang="en-US" dirty="0"/>
              <a:t>두개의 네트워크 흐름이 포착되는데요</a:t>
            </a:r>
            <a:r>
              <a:rPr lang="en-US" altLang="ko-KR" dirty="0"/>
              <a:t>. </a:t>
            </a:r>
            <a:r>
              <a:rPr lang="ko-KR" altLang="en-US" dirty="0"/>
              <a:t>위에거 부터 살펴보면 위의 </a:t>
            </a:r>
            <a:r>
              <a:rPr lang="en-US" altLang="ko-KR" dirty="0"/>
              <a:t>URL</a:t>
            </a:r>
            <a:r>
              <a:rPr lang="ko-KR" altLang="en-US" dirty="0"/>
              <a:t>에 아래의 정보를 제출하면 </a:t>
            </a:r>
            <a:r>
              <a:rPr lang="en-US" altLang="ko-KR" dirty="0"/>
              <a:t>OTP</a:t>
            </a:r>
            <a:r>
              <a:rPr lang="ko-KR" altLang="en-US" dirty="0"/>
              <a:t>를 받을 수 있는다는 것을 알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a:t>
            </a:fld>
            <a:endParaRPr lang="ko-KR" altLang="en-US"/>
          </a:p>
        </p:txBody>
      </p:sp>
    </p:spTree>
    <p:extLst>
      <p:ext uri="{BB962C8B-B14F-4D97-AF65-F5344CB8AC3E}">
        <p14:creationId xmlns:p14="http://schemas.microsoft.com/office/powerpoint/2010/main" val="3551973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ko-KR" b="0" i="0" dirty="0">
                <a:solidFill>
                  <a:srgbClr val="000000"/>
                </a:solidFill>
                <a:effectLst/>
              </a:rPr>
            </a:br>
            <a:r>
              <a:rPr lang="ko-KR" altLang="en-US" b="0" i="0" dirty="0">
                <a:solidFill>
                  <a:srgbClr val="0D0D0D"/>
                </a:solidFill>
                <a:effectLst/>
              </a:rPr>
              <a:t>프랜치 교수의 라이브러리에서 수익성별 포트폴리오 로그 누적 수익률을 보면 역시 수익성이 가장 좋은 상위 </a:t>
            </a:r>
            <a:r>
              <a:rPr lang="en-US" altLang="ko-KR" b="0" i="0" dirty="0">
                <a:solidFill>
                  <a:srgbClr val="0D0D0D"/>
                </a:solidFill>
                <a:effectLst/>
              </a:rPr>
              <a:t>20%</a:t>
            </a:r>
            <a:r>
              <a:rPr lang="ko-KR" altLang="en-US" b="0" i="0" dirty="0">
                <a:solidFill>
                  <a:srgbClr val="0D0D0D"/>
                </a:solidFill>
                <a:effectLst/>
              </a:rPr>
              <a:t>의 종목의 수익성이 가장 좋다는 것을 알아볼 수 있습니다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60</a:t>
            </a:fld>
            <a:endParaRPr lang="ko-KR" altLang="en-US"/>
          </a:p>
        </p:txBody>
      </p:sp>
    </p:spTree>
    <p:extLst>
      <p:ext uri="{BB962C8B-B14F-4D97-AF65-F5344CB8AC3E}">
        <p14:creationId xmlns:p14="http://schemas.microsoft.com/office/powerpoint/2010/main" val="3372798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퀄리티 지표인 </a:t>
            </a:r>
            <a:r>
              <a:rPr lang="en-US" altLang="ko-KR" dirty="0"/>
              <a:t>ROE, GPA, CFO</a:t>
            </a:r>
            <a:r>
              <a:rPr lang="ko-KR" altLang="en-US" dirty="0"/>
              <a:t>의 상관관계를 살펴보면</a:t>
            </a:r>
            <a:r>
              <a:rPr lang="en-US" altLang="ko-KR" dirty="0"/>
              <a:t>, </a:t>
            </a:r>
            <a:r>
              <a:rPr lang="ko-KR" altLang="en-US" dirty="0"/>
              <a:t>같은 수익성 지표치고는 상관관계가 그리 높지는 않은데 </a:t>
            </a:r>
            <a:r>
              <a:rPr lang="en-US" altLang="ko-KR" dirty="0"/>
              <a:t>, </a:t>
            </a:r>
            <a:r>
              <a:rPr lang="ko-KR" altLang="en-US" dirty="0"/>
              <a:t>따라서 지표를 통합적으로 사용하면 분산 효과를 노릴 수 있을 듯합니다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61</a:t>
            </a:fld>
            <a:endParaRPr lang="ko-KR" altLang="en-US"/>
          </a:p>
        </p:txBody>
      </p:sp>
    </p:spTree>
    <p:extLst>
      <p:ext uri="{BB962C8B-B14F-4D97-AF65-F5344CB8AC3E}">
        <p14:creationId xmlns:p14="http://schemas.microsoft.com/office/powerpoint/2010/main" val="12542553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파트 </a:t>
            </a:r>
            <a:r>
              <a:rPr lang="en-US" altLang="ko-KR" dirty="0"/>
              <a:t>5</a:t>
            </a:r>
            <a:r>
              <a:rPr lang="ko-KR" altLang="en-US" dirty="0"/>
              <a:t>에서는 현재 간단하게 살펴본 팩터들을 조합하여 최종 포트폴리오를 만드는 단계입니다</a:t>
            </a:r>
            <a:r>
              <a:rPr lang="en-US" altLang="ko-KR" dirty="0"/>
              <a:t>.  </a:t>
            </a:r>
            <a:r>
              <a:rPr lang="ko-KR" altLang="en-US" dirty="0"/>
              <a:t>스탭 </a:t>
            </a:r>
            <a:r>
              <a:rPr lang="en-US" altLang="ko-KR" dirty="0"/>
              <a:t>1</a:t>
            </a:r>
            <a:r>
              <a:rPr lang="ko-KR" altLang="en-US" dirty="0"/>
              <a:t>에서 멀티 팩터 포트폴리오</a:t>
            </a:r>
            <a:r>
              <a:rPr lang="en-US" altLang="ko-KR" dirty="0"/>
              <a:t>, </a:t>
            </a:r>
            <a:r>
              <a:rPr lang="ko-KR" altLang="en-US" dirty="0"/>
              <a:t>스텝</a:t>
            </a:r>
            <a:r>
              <a:rPr lang="en-US" altLang="ko-KR" dirty="0"/>
              <a:t> 2</a:t>
            </a:r>
            <a:r>
              <a:rPr lang="ko-KR" altLang="en-US" dirty="0"/>
              <a:t>에서 섹터 중립 포트폴리오</a:t>
            </a:r>
            <a:r>
              <a:rPr lang="en-US" altLang="ko-KR" dirty="0"/>
              <a:t>, </a:t>
            </a:r>
            <a:r>
              <a:rPr lang="ko-KR" altLang="en-US" dirty="0"/>
              <a:t>섹터 </a:t>
            </a:r>
            <a:r>
              <a:rPr lang="en-US" altLang="ko-KR" dirty="0"/>
              <a:t>3</a:t>
            </a:r>
            <a:r>
              <a:rPr lang="ko-KR" altLang="en-US" dirty="0"/>
              <a:t>에서 팩터 결합 방법에 대해서 살펴보겠습니다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62</a:t>
            </a:fld>
            <a:endParaRPr lang="ko-KR" altLang="en-US" dirty="0"/>
          </a:p>
        </p:txBody>
      </p:sp>
    </p:spTree>
    <p:extLst>
      <p:ext uri="{BB962C8B-B14F-4D97-AF65-F5344CB8AC3E}">
        <p14:creationId xmlns:p14="http://schemas.microsoft.com/office/powerpoint/2010/main" val="27147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실제 투자 세계에서는 단일 요소만 고려해 투자하기보다 여러 요소를 함께 고려하는 멀티팩터 접근법을 사용합니다</a:t>
            </a:r>
            <a:r>
              <a:rPr lang="en-US" altLang="ko-KR" dirty="0"/>
              <a:t>.</a:t>
            </a:r>
          </a:p>
          <a:p>
            <a:r>
              <a:rPr lang="ko-KR" altLang="en-US" dirty="0"/>
              <a:t>이 중에서 인기있는 전략 중 하나인 밸류와 퀄리티를 결합한 방식이 있으며</a:t>
            </a:r>
            <a:r>
              <a:rPr lang="en-US" altLang="ko-KR" dirty="0"/>
              <a:t>, </a:t>
            </a:r>
            <a:r>
              <a:rPr lang="ko-KR" altLang="en-US" dirty="0"/>
              <a:t>조엘 그린블라트의 마법 공식이 유명합니다</a:t>
            </a:r>
            <a:r>
              <a:rPr lang="en-US" altLang="ko-KR" dirty="0"/>
              <a:t>. </a:t>
            </a:r>
          </a:p>
          <a:p>
            <a:r>
              <a:rPr lang="ko-KR" altLang="en-US" dirty="0"/>
              <a:t>이 전략의 핵심은 좋은 기업을 적절한 가격에 구매하는 것입니다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63</a:t>
            </a:fld>
            <a:endParaRPr lang="ko-KR" altLang="en-US"/>
          </a:p>
        </p:txBody>
      </p:sp>
    </p:spTree>
    <p:extLst>
      <p:ext uri="{BB962C8B-B14F-4D97-AF65-F5344CB8AC3E}">
        <p14:creationId xmlns:p14="http://schemas.microsoft.com/office/powerpoint/2010/main" val="13776299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밸류 팩터와 퀄리태 팩터는 종종 서로 반대되는 경향을 보입니다</a:t>
            </a:r>
            <a:r>
              <a:rPr lang="en-US" altLang="ko-KR" dirty="0"/>
              <a:t>. </a:t>
            </a:r>
            <a:r>
              <a:rPr lang="ko-KR" altLang="en-US" dirty="0"/>
              <a:t>하지만 둘 다 각각의 이유로 높은 수익률을 냅니다</a:t>
            </a:r>
            <a:r>
              <a:rPr lang="en-US" altLang="ko-KR" dirty="0"/>
              <a:t>.</a:t>
            </a:r>
            <a:r>
              <a:rPr lang="ko-KR" altLang="en-US" dirty="0"/>
              <a:t> </a:t>
            </a:r>
            <a:endParaRPr lang="en-US" altLang="ko-KR" dirty="0"/>
          </a:p>
          <a:p>
            <a:r>
              <a:rPr lang="ko-KR" altLang="en-US" dirty="0"/>
              <a:t>이 둘을 잘 조합하면</a:t>
            </a:r>
            <a:r>
              <a:rPr lang="en-US" altLang="ko-KR" dirty="0"/>
              <a:t>, </a:t>
            </a:r>
            <a:r>
              <a:rPr lang="ko-KR" altLang="en-US" dirty="0"/>
              <a:t>싸고 내재가치가 좋으면서 우량한 주식을 선정할 수 있을 것이다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64</a:t>
            </a:fld>
            <a:endParaRPr lang="ko-KR" altLang="en-US"/>
          </a:p>
        </p:txBody>
      </p:sp>
    </p:spTree>
    <p:extLst>
      <p:ext uri="{BB962C8B-B14F-4D97-AF65-F5344CB8AC3E}">
        <p14:creationId xmlns:p14="http://schemas.microsoft.com/office/powerpoint/2010/main" val="2057291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 </a:t>
            </a:r>
            <a:r>
              <a:rPr lang="ko-KR" altLang="en-US" dirty="0"/>
              <a:t>둘의 반대되는 경향을 데이터에서 살펴보겠습니다</a:t>
            </a:r>
            <a:r>
              <a:rPr lang="en-US" altLang="ko-KR" dirty="0"/>
              <a:t>. </a:t>
            </a:r>
            <a:r>
              <a:rPr lang="ko-KR" altLang="en-US" dirty="0"/>
              <a:t>가치지표인 </a:t>
            </a:r>
            <a:r>
              <a:rPr lang="en-US" altLang="ko-KR" dirty="0"/>
              <a:t>PBR</a:t>
            </a:r>
            <a:r>
              <a:rPr lang="ko-KR" altLang="en-US" dirty="0"/>
              <a:t>과 퀄리티 지표인 </a:t>
            </a:r>
            <a:r>
              <a:rPr lang="en-US" altLang="ko-KR" dirty="0"/>
              <a:t>GPA</a:t>
            </a:r>
            <a:r>
              <a:rPr lang="ko-KR" altLang="en-US" dirty="0"/>
              <a:t>의 상관관계를 보면 </a:t>
            </a:r>
            <a:r>
              <a:rPr lang="en-US" altLang="ko-KR" dirty="0"/>
              <a:t>-0.1367</a:t>
            </a:r>
            <a:r>
              <a:rPr lang="ko-KR" altLang="en-US" dirty="0"/>
              <a:t>로 음의 관계임을 볼 수있습니다</a:t>
            </a:r>
            <a:r>
              <a:rPr lang="en-US" altLang="ko-KR" dirty="0"/>
              <a:t>. </a:t>
            </a:r>
          </a:p>
          <a:p>
            <a:r>
              <a:rPr lang="en-US" altLang="ko-KR" dirty="0"/>
              <a:t># </a:t>
            </a:r>
            <a:r>
              <a:rPr lang="ko-KR" altLang="en-US" dirty="0"/>
              <a:t>우측 아래의 그래프를 보면 </a:t>
            </a:r>
            <a:r>
              <a:rPr lang="en-US" altLang="ko-KR" dirty="0"/>
              <a:t>PBR(</a:t>
            </a:r>
            <a:r>
              <a:rPr lang="ko-KR" altLang="en-US" dirty="0"/>
              <a:t>밸류</a:t>
            </a:r>
            <a:r>
              <a:rPr lang="en-US" altLang="ko-KR" dirty="0"/>
              <a:t>)</a:t>
            </a:r>
            <a:r>
              <a:rPr lang="ko-KR" altLang="en-US" dirty="0"/>
              <a:t>이 낮을수록 </a:t>
            </a:r>
            <a:r>
              <a:rPr lang="en-US" altLang="ko-KR" dirty="0"/>
              <a:t>GPA(</a:t>
            </a:r>
            <a:r>
              <a:rPr lang="ko-KR" altLang="en-US" dirty="0"/>
              <a:t>우량성</a:t>
            </a:r>
            <a:r>
              <a:rPr lang="en-US" altLang="ko-KR" dirty="0"/>
              <a:t>)</a:t>
            </a:r>
            <a:r>
              <a:rPr lang="ko-KR" altLang="en-US" dirty="0"/>
              <a:t>이 낮다</a:t>
            </a:r>
            <a:r>
              <a:rPr lang="en-US" altLang="ko-KR" dirty="0"/>
              <a:t>. </a:t>
            </a:r>
            <a:r>
              <a:rPr lang="ko-KR" altLang="en-US" dirty="0"/>
              <a:t>즉</a:t>
            </a:r>
            <a:r>
              <a:rPr lang="en-US" altLang="ko-KR" dirty="0"/>
              <a:t>, </a:t>
            </a:r>
            <a:r>
              <a:rPr lang="ko-KR" altLang="en-US" dirty="0"/>
              <a:t>가치주일수록 우량성은 떨어짐</a:t>
            </a:r>
            <a:r>
              <a:rPr lang="en-US" altLang="ko-KR" dirty="0"/>
              <a:t>. </a:t>
            </a:r>
          </a:p>
          <a:p>
            <a:r>
              <a:rPr lang="en-US" altLang="ko-KR" dirty="0"/>
              <a:t>#</a:t>
            </a:r>
            <a:r>
              <a:rPr lang="ko-KR" altLang="en-US" dirty="0"/>
              <a:t>이를 이용해서 밸류 팩터와 퀄리티 팩터간의 관계를 표로 나타내면 다음과</a:t>
            </a:r>
            <a:r>
              <a:rPr lang="en-US" altLang="ko-KR" dirty="0"/>
              <a:t> </a:t>
            </a:r>
            <a:r>
              <a:rPr lang="ko-KR" altLang="en-US" dirty="0"/>
              <a:t>같다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65</a:t>
            </a:fld>
            <a:endParaRPr lang="ko-KR" altLang="en-US"/>
          </a:p>
        </p:txBody>
      </p:sp>
    </p:spTree>
    <p:extLst>
      <p:ext uri="{BB962C8B-B14F-4D97-AF65-F5344CB8AC3E}">
        <p14:creationId xmlns:p14="http://schemas.microsoft.com/office/powerpoint/2010/main" val="377264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밸류팩터를 단순히 기업이 싸냐 비싸냐로 나누고</a:t>
            </a:r>
            <a:r>
              <a:rPr lang="en-US" altLang="ko-KR" dirty="0"/>
              <a:t>, </a:t>
            </a:r>
            <a:r>
              <a:rPr lang="ko-KR" altLang="en-US" dirty="0"/>
              <a:t>퀄리티 팩터를 기준으로 우량성이 뛰어나냐 우량성이 떨어지냐로 나눈다면 다음의 표처럼 볼 수있는데요</a:t>
            </a:r>
            <a:r>
              <a:rPr lang="en-US" altLang="ko-KR" dirty="0"/>
              <a:t>.</a:t>
            </a:r>
          </a:p>
          <a:p>
            <a:r>
              <a:rPr lang="en-US" altLang="ko-KR" dirty="0"/>
              <a:t>1</a:t>
            </a:r>
            <a:r>
              <a:rPr lang="ko-KR" altLang="en-US" dirty="0"/>
              <a:t>번은 주가가 싼 저밸류지만 우량성이 떨어지는 전형적인 가치주</a:t>
            </a:r>
            <a:r>
              <a:rPr lang="en-US" altLang="ko-KR" dirty="0"/>
              <a:t>. 2</a:t>
            </a:r>
            <a:r>
              <a:rPr lang="ko-KR" altLang="en-US" dirty="0"/>
              <a:t>번은 주가도 비싸고 우량성도 떨어지는 굉장히 안 좋은 종목</a:t>
            </a:r>
            <a:r>
              <a:rPr lang="en-US" altLang="ko-KR" dirty="0"/>
              <a:t>. </a:t>
            </a:r>
          </a:p>
          <a:p>
            <a:r>
              <a:rPr lang="en-US" altLang="ko-KR" dirty="0"/>
              <a:t>3</a:t>
            </a:r>
            <a:r>
              <a:rPr lang="ko-KR" altLang="en-US" dirty="0"/>
              <a:t>번은 우량성은 좋지만 주식은 비싼 전형적인 우량성 주식</a:t>
            </a:r>
            <a:r>
              <a:rPr lang="en-US" altLang="ko-KR" dirty="0"/>
              <a:t>. 4</a:t>
            </a:r>
            <a:r>
              <a:rPr lang="ko-KR" altLang="en-US" dirty="0"/>
              <a:t>번은 우량성도 뛰어나고 주가도 싼 우량가치주</a:t>
            </a:r>
            <a:r>
              <a:rPr lang="en-US" altLang="ko-KR" dirty="0"/>
              <a:t>. </a:t>
            </a:r>
          </a:p>
          <a:p>
            <a:r>
              <a:rPr lang="ko-KR" altLang="en-US" dirty="0"/>
              <a:t>저희가 찾는 공통분모가 </a:t>
            </a:r>
            <a:r>
              <a:rPr lang="en-US" altLang="ko-KR" dirty="0"/>
              <a:t>4</a:t>
            </a:r>
            <a:r>
              <a:rPr lang="ko-KR" altLang="en-US" dirty="0"/>
              <a:t>번이라고 볼 수 있겠습니다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66</a:t>
            </a:fld>
            <a:endParaRPr lang="ko-KR" altLang="en-US"/>
          </a:p>
        </p:txBody>
      </p:sp>
    </p:spTree>
    <p:extLst>
      <p:ext uri="{BB962C8B-B14F-4D97-AF65-F5344CB8AC3E}">
        <p14:creationId xmlns:p14="http://schemas.microsoft.com/office/powerpoint/2010/main" val="11174750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이러한 우량가치 종목을 뽑는 전략 중 가장 대표적인 마법 공식이 고담 캐피탈의 설립자이자 전설적인 투자자 </a:t>
            </a:r>
            <a:r>
              <a:rPr lang="en-US" altLang="ko-KR" dirty="0"/>
              <a:t>＇</a:t>
            </a:r>
            <a:r>
              <a:rPr lang="ko-KR" altLang="en-US" dirty="0"/>
              <a:t>조엘 그린블라트</a:t>
            </a:r>
            <a:r>
              <a:rPr lang="en-US" altLang="ko-KR" dirty="0"/>
              <a:t>’</a:t>
            </a:r>
            <a:r>
              <a:rPr lang="ko-KR" altLang="en-US" dirty="0"/>
              <a:t>에 알려진 주식 투자방법</a:t>
            </a:r>
            <a:r>
              <a:rPr lang="en-US" altLang="ko-KR" dirty="0"/>
              <a:t>. </a:t>
            </a:r>
            <a:r>
              <a:rPr lang="ko-KR" altLang="en-US" dirty="0"/>
              <a:t>본인의 책 </a:t>
            </a:r>
            <a:r>
              <a:rPr lang="en-US" altLang="ko-KR" dirty="0"/>
              <a:t>&lt;&lt;</a:t>
            </a:r>
            <a:r>
              <a:rPr lang="ko-KR" altLang="en-US" dirty="0"/>
              <a:t>주식 시장을 이기는 작은 책</a:t>
            </a:r>
            <a:r>
              <a:rPr lang="en-US" altLang="ko-KR" dirty="0"/>
              <a:t>&gt;&gt;</a:t>
            </a:r>
            <a:r>
              <a:rPr lang="ko-KR" altLang="en-US" dirty="0"/>
              <a:t>에서 투자를 하는데 있어 중요한 두 가지 지표가 있으며 이를 혼합하면 뛰어난 성과를 기록할 수 있다고 말함</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67</a:t>
            </a:fld>
            <a:endParaRPr lang="ko-KR" altLang="en-US"/>
          </a:p>
        </p:txBody>
      </p:sp>
    </p:spTree>
    <p:extLst>
      <p:ext uri="{BB962C8B-B14F-4D97-AF65-F5344CB8AC3E}">
        <p14:creationId xmlns:p14="http://schemas.microsoft.com/office/powerpoint/2010/main" val="1363386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 두가지 지표는 밸류 지표인 이익 수익률과 퀄리티 지표인 투하자본 수익률입니다</a:t>
            </a:r>
            <a:r>
              <a:rPr lang="en-US" altLang="ko-KR" dirty="0"/>
              <a:t>. </a:t>
            </a:r>
            <a:r>
              <a:rPr lang="ko-KR" altLang="en-US" dirty="0"/>
              <a:t>마법 공식은 이 두 가지 지표의 순위를 각각 구한 뒤 순위의 합 기준 상위 </a:t>
            </a:r>
            <a:r>
              <a:rPr lang="en-US" altLang="ko-KR" dirty="0"/>
              <a:t>30~50 </a:t>
            </a:r>
            <a:r>
              <a:rPr lang="ko-KR" altLang="en-US" dirty="0"/>
              <a:t>개 종목을 </a:t>
            </a:r>
            <a:r>
              <a:rPr lang="en-US" altLang="ko-KR" dirty="0"/>
              <a:t>1</a:t>
            </a:r>
            <a:r>
              <a:rPr lang="ko-KR" altLang="en-US" dirty="0"/>
              <a:t>년간 보유한 후 리밸런싱 하는 것입니다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68</a:t>
            </a:fld>
            <a:endParaRPr lang="ko-KR" altLang="en-US"/>
          </a:p>
        </p:txBody>
      </p:sp>
    </p:spTree>
    <p:extLst>
      <p:ext uri="{BB962C8B-B14F-4D97-AF65-F5344CB8AC3E}">
        <p14:creationId xmlns:p14="http://schemas.microsoft.com/office/powerpoint/2010/main" val="455055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이익수익률은 이자 및 법인세 차감전 이익을 기업가치로 나누어서 구할 수 있고</a:t>
            </a:r>
            <a:r>
              <a:rPr lang="en-US" altLang="ko-KR" dirty="0"/>
              <a:t>, </a:t>
            </a:r>
            <a:r>
              <a:rPr lang="ko-KR" altLang="en-US" dirty="0"/>
              <a:t>투하자본 수익률은 이자 및 법인세 차감전 이익을 투하자본으로 나누어서 구할 수 있습니다</a:t>
            </a:r>
            <a:r>
              <a:rPr lang="en-US" altLang="ko-KR" dirty="0"/>
              <a:t>.</a:t>
            </a:r>
          </a:p>
          <a:p>
            <a:r>
              <a:rPr lang="ko-KR" altLang="en-US" dirty="0"/>
              <a:t>이제 재무제표 항목을 통해 국내 시장에서 마법공식 포트폴리오를 구성해 보도록 하겠습니다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69</a:t>
            </a:fld>
            <a:endParaRPr lang="ko-KR" altLang="en-US"/>
          </a:p>
        </p:txBody>
      </p:sp>
    </p:spTree>
    <p:extLst>
      <p:ext uri="{BB962C8B-B14F-4D97-AF65-F5344CB8AC3E}">
        <p14:creationId xmlns:p14="http://schemas.microsoft.com/office/powerpoint/2010/main" val="85935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What is OTP?</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a:t>
            </a:fld>
            <a:endParaRPr lang="ko-KR" altLang="en-US"/>
          </a:p>
        </p:txBody>
      </p:sp>
    </p:spTree>
    <p:extLst>
      <p:ext uri="{BB962C8B-B14F-4D97-AF65-F5344CB8AC3E}">
        <p14:creationId xmlns:p14="http://schemas.microsoft.com/office/powerpoint/2010/main" val="3287628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먼저 밸류 지표에 해당하는 이익수익률을 계산한다</a:t>
            </a:r>
            <a:r>
              <a:rPr lang="en-US" altLang="ko-KR" b="0" dirty="0">
                <a:solidFill>
                  <a:srgbClr val="CCCCCC"/>
                </a:solidFill>
                <a:effectLst/>
              </a:rPr>
              <a:t>. </a:t>
            </a:r>
            <a:r>
              <a:rPr lang="ko-KR" altLang="en-US" b="0" dirty="0">
                <a:solidFill>
                  <a:srgbClr val="CCCCCC"/>
                </a:solidFill>
                <a:effectLst/>
              </a:rPr>
              <a:t>이익수익을 잘게 분해하면 다음과 같다</a:t>
            </a:r>
            <a:r>
              <a:rPr lang="en-US" altLang="ko-KR" b="0" dirty="0">
                <a:solidFill>
                  <a:srgbClr val="CCCCCC"/>
                </a:solidFill>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다음으로 퀄리티 지표에 해당하는 투하자본 수익률을 계산한다</a:t>
            </a:r>
            <a:r>
              <a:rPr lang="en-US" altLang="ko-KR" b="0" dirty="0">
                <a:solidFill>
                  <a:srgbClr val="CCCCCC"/>
                </a:solidFill>
                <a:effectLst/>
              </a:rPr>
              <a:t>. </a:t>
            </a:r>
            <a:r>
              <a:rPr lang="ko-KR" altLang="en-US" b="0" dirty="0">
                <a:solidFill>
                  <a:srgbClr val="CCCCCC"/>
                </a:solidFill>
                <a:effectLst/>
              </a:rPr>
              <a:t>해당 값은 잘게 분해하면 다음과 같다</a:t>
            </a:r>
            <a:r>
              <a:rPr lang="en-US" altLang="ko-KR" b="0" dirty="0">
                <a:solidFill>
                  <a:srgbClr val="CCCCCC"/>
                </a:solidFill>
                <a:effectLst/>
              </a:rPr>
              <a:t>.</a:t>
            </a:r>
          </a:p>
          <a:p>
            <a:r>
              <a:rPr lang="ko-KR" altLang="en-US" dirty="0"/>
              <a:t>잘게 분해된 계정들은 </a:t>
            </a:r>
            <a:r>
              <a:rPr lang="en-US" altLang="ko-KR" dirty="0" err="1"/>
              <a:t>kor_fs</a:t>
            </a:r>
            <a:r>
              <a:rPr lang="ko-KR" altLang="en-US" dirty="0"/>
              <a:t>테이블에 다 있는 것들입니다</a:t>
            </a:r>
            <a:r>
              <a:rPr lang="en-US" altLang="ko-KR" dirty="0"/>
              <a:t>. </a:t>
            </a:r>
            <a:r>
              <a:rPr lang="ko-KR" altLang="en-US" dirty="0"/>
              <a:t>위의 공식에 따라 데이터를 조작하여 이익 수익률과 투하 자본 수익률이 포함된 데이터 프레임을 생성합니다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70</a:t>
            </a:fld>
            <a:endParaRPr lang="ko-KR" altLang="en-US"/>
          </a:p>
        </p:txBody>
      </p:sp>
    </p:spTree>
    <p:extLst>
      <p:ext uri="{BB962C8B-B14F-4D97-AF65-F5344CB8AC3E}">
        <p14:creationId xmlns:p14="http://schemas.microsoft.com/office/powerpoint/2010/main" val="4234277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왼쪽에 보이는 것처럼 각 종목마다 이익 수익률과 투하자본 수익률을 구했습니다</a:t>
            </a:r>
            <a:r>
              <a:rPr lang="en-US" altLang="ko-KR" dirty="0"/>
              <a:t>. </a:t>
            </a:r>
          </a:p>
          <a:p>
            <a:r>
              <a:rPr lang="ko-KR" altLang="en-US" dirty="0"/>
              <a:t>이후 주어진 두 열에 대해서 각각 순위를 매깁니다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71</a:t>
            </a:fld>
            <a:endParaRPr lang="ko-KR" altLang="en-US"/>
          </a:p>
        </p:txBody>
      </p:sp>
    </p:spTree>
    <p:extLst>
      <p:ext uri="{BB962C8B-B14F-4D97-AF65-F5344CB8AC3E}">
        <p14:creationId xmlns:p14="http://schemas.microsoft.com/office/powerpoint/2010/main" val="33990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그리하여 선택된 종목들을 그래프로 표시해보면 다음과 같습니다</a:t>
            </a:r>
            <a:r>
              <a:rPr lang="en-US" altLang="ko-KR" dirty="0"/>
              <a:t>. </a:t>
            </a:r>
            <a:r>
              <a:rPr lang="ko-KR" altLang="en-US" dirty="0"/>
              <a:t>다음과 같이 이익 수익률이 높고 투하자본 수익률이 높은 오른쪽 윗부분에 위치한 종목들이 해당되는 것을 볼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72</a:t>
            </a:fld>
            <a:endParaRPr lang="ko-KR" altLang="en-US"/>
          </a:p>
        </p:txBody>
      </p:sp>
    </p:spTree>
    <p:extLst>
      <p:ext uri="{BB962C8B-B14F-4D97-AF65-F5344CB8AC3E}">
        <p14:creationId xmlns:p14="http://schemas.microsoft.com/office/powerpoint/2010/main" val="3506423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팩터 전략을 사용할 때 발생할 수 있는 문제 중 하나는</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골라낸 주식들이 한두 개 분야에 너무 몰리는 현상이 있다</a:t>
            </a:r>
            <a:endPar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특히</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과거의 성과를 기반으로 주식을 고르는 모멘텀 전략 같은 경우</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어떤 특정 분야가 잘 나갈 때 그 분야에 속한 주식들이 대체로 비슷하게 움직이는 경향이 있어</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이러한 집중 현상이 더욱 두드러질 수 있다</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예를 들어</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바이오주가 잘나가는 시장에서는 내 포트폴리오가 바이오주로 전부 구성되는 불상사가 일어날 수 있다</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그것을 방지하기 위해서 포트폴리오를 섹터중립화를 할 필요가 있다</a:t>
            </a:r>
            <a:r>
              <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CCCCCC"/>
                </a:solidFill>
                <a:effectLst/>
              </a:rPr>
              <a:t>12</a:t>
            </a:r>
            <a:r>
              <a:rPr lang="ko-KR" altLang="en-US" b="0" dirty="0">
                <a:solidFill>
                  <a:srgbClr val="CCCCCC"/>
                </a:solidFill>
                <a:effectLst/>
              </a:rPr>
              <a:t>개월 모멘텀을 이용한 포트폴리오 구성을 다시 살펴보면</a:t>
            </a:r>
            <a:r>
              <a:rPr lang="en-US" altLang="ko-KR" b="0" dirty="0">
                <a:solidFill>
                  <a:srgbClr val="CCCCCC"/>
                </a:solidFill>
                <a:effectLst/>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73</a:t>
            </a:fld>
            <a:endParaRPr lang="ko-KR" altLang="en-US"/>
          </a:p>
        </p:txBody>
      </p:sp>
    </p:spTree>
    <p:extLst>
      <p:ext uri="{BB962C8B-B14F-4D97-AF65-F5344CB8AC3E}">
        <p14:creationId xmlns:p14="http://schemas.microsoft.com/office/powerpoint/2010/main" val="9972739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CCCCCC"/>
                </a:solidFill>
                <a:effectLst/>
              </a:rPr>
              <a:t>12</a:t>
            </a:r>
            <a:r>
              <a:rPr lang="ko-KR" altLang="en-US" b="0" dirty="0">
                <a:solidFill>
                  <a:srgbClr val="CCCCCC"/>
                </a:solidFill>
                <a:effectLst/>
              </a:rPr>
              <a:t>개월 모멘텀을 이용한 포트폴리오 구성을 다시 살펴보면</a:t>
            </a:r>
            <a:r>
              <a:rPr lang="en-US" altLang="ko-KR" b="0" dirty="0">
                <a:solidFill>
                  <a:srgbClr val="CCCCCC"/>
                </a:solidFill>
                <a:effectLst/>
              </a:rPr>
              <a:t>,</a:t>
            </a:r>
          </a:p>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74</a:t>
            </a:fld>
            <a:endParaRPr lang="ko-KR" altLang="en-US"/>
          </a:p>
        </p:txBody>
      </p:sp>
    </p:spTree>
    <p:extLst>
      <p:ext uri="{BB962C8B-B14F-4D97-AF65-F5344CB8AC3E}">
        <p14:creationId xmlns:p14="http://schemas.microsoft.com/office/powerpoint/2010/main" val="62793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섹터가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IT</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쪽으로 쏠려 있는 것을 볼 수 있습니다</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지난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년간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IT</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섹터가 좋았다는 것을 예상할 수 있습니다</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이러다가 </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IT cycle</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끝나면 리밸런싱 타이밍이 늦어 수익률이 현저히 낮아질 수 있습니다</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이런 리스크를 방지하고 섹터 중립화를 적용하면</a:t>
            </a:r>
            <a:r>
              <a:rPr lang="en-US" altLang="ko-KR"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75</a:t>
            </a:fld>
            <a:endParaRPr lang="ko-KR" altLang="en-US"/>
          </a:p>
        </p:txBody>
      </p:sp>
    </p:spTree>
    <p:extLst>
      <p:ext uri="{BB962C8B-B14F-4D97-AF65-F5344CB8AC3E}">
        <p14:creationId xmlns:p14="http://schemas.microsoft.com/office/powerpoint/2010/main" val="3716288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sz="1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dirty="0"/>
              <a:t>다음과 같이 섹터를 구성할 수 있습니다</a:t>
            </a:r>
            <a:r>
              <a:rPr lang="en-US" altLang="ko-KR" dirty="0"/>
              <a:t>. </a:t>
            </a:r>
            <a:r>
              <a:rPr lang="ko-KR" altLang="en-US" dirty="0"/>
              <a:t>중립화 방법은 수익률을 </a:t>
            </a:r>
            <a:r>
              <a:rPr lang="en-US" altLang="ko-KR" dirty="0"/>
              <a:t>z-score</a:t>
            </a:r>
            <a:r>
              <a:rPr lang="ko-KR" altLang="en-US" dirty="0"/>
              <a:t>을 구해 정규화하여 </a:t>
            </a:r>
            <a:r>
              <a:rPr lang="en-US" altLang="ko-KR" dirty="0"/>
              <a:t>z-score</a:t>
            </a:r>
            <a:r>
              <a:rPr lang="ko-KR" altLang="en-US" dirty="0"/>
              <a:t>의 순위대로 포트폴리오를 구성하는 것입니다</a:t>
            </a:r>
            <a:r>
              <a:rPr lang="en-US" altLang="ko-KR" dirty="0"/>
              <a:t>. Z-score</a:t>
            </a:r>
            <a:r>
              <a:rPr lang="ko-KR" altLang="en-US" dirty="0"/>
              <a:t>을 함으로써 데이터 평균을 </a:t>
            </a:r>
            <a:r>
              <a:rPr lang="en-US" altLang="ko-KR" dirty="0"/>
              <a:t>0</a:t>
            </a:r>
            <a:r>
              <a:rPr lang="ko-KR" altLang="en-US" dirty="0"/>
              <a:t>으로 표준편차를 </a:t>
            </a:r>
            <a:r>
              <a:rPr lang="en-US" altLang="ko-KR" dirty="0"/>
              <a:t>1</a:t>
            </a:r>
            <a:r>
              <a:rPr lang="ko-KR" altLang="en-US" dirty="0"/>
              <a:t>로 고정하는데요</a:t>
            </a:r>
            <a:r>
              <a:rPr lang="en-US" altLang="ko-KR" dirty="0"/>
              <a:t>. </a:t>
            </a:r>
            <a:r>
              <a:rPr lang="ko-KR" altLang="en-US" dirty="0"/>
              <a:t>그럼으로써 해당 섹터가 잘 나가서 고르는 것이 아닌 해당 종목들이 각각 섹터에서 특출나게 좋아서 골라 질 수있게 합니다</a:t>
            </a:r>
            <a:r>
              <a:rPr lang="en-US" altLang="ko-KR" dirty="0"/>
              <a:t>.</a:t>
            </a:r>
            <a:r>
              <a:rPr lang="ko-KR" altLang="en-US" dirty="0"/>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76</a:t>
            </a:fld>
            <a:endParaRPr lang="ko-KR" altLang="en-US"/>
          </a:p>
        </p:txBody>
      </p:sp>
    </p:spTree>
    <p:extLst>
      <p:ext uri="{BB962C8B-B14F-4D97-AF65-F5344CB8AC3E}">
        <p14:creationId xmlns:p14="http://schemas.microsoft.com/office/powerpoint/2010/main" val="27971111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sz="1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dirty="0"/>
              <a:t>그리고 지금까지 밸류 지표들과 퀄리티 지표들을 결합하거나 마법공식을 적용할 때 간단하게 순위를 합쳐서 포트폴리오를 만드는 방법을 사용하였는데요</a:t>
            </a:r>
            <a:r>
              <a:rPr lang="en-US" altLang="ko-KR" dirty="0"/>
              <a:t>. </a:t>
            </a:r>
            <a:r>
              <a:rPr lang="ko-KR" altLang="en-US" dirty="0"/>
              <a:t>적은 종목을 다룰때는 문제가 사소해 간단하고 효율적으로 사용할 수 있습니다만</a:t>
            </a:r>
            <a:r>
              <a:rPr lang="en-US" altLang="ko-KR" dirty="0"/>
              <a:t>. </a:t>
            </a:r>
            <a:r>
              <a:rPr lang="ko-KR" altLang="en-US" dirty="0"/>
              <a:t>이를 많은 종목을 다루는 포트폴리오에서 사용한다면 큰 문제점이 발견할 수 있습니다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77</a:t>
            </a:fld>
            <a:endParaRPr lang="ko-KR" altLang="en-US"/>
          </a:p>
        </p:txBody>
      </p:sp>
    </p:spTree>
    <p:extLst>
      <p:ext uri="{BB962C8B-B14F-4D97-AF65-F5344CB8AC3E}">
        <p14:creationId xmlns:p14="http://schemas.microsoft.com/office/powerpoint/2010/main" val="24180115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0" i="0" dirty="0">
                <a:solidFill>
                  <a:srgbClr val="0D0D0D"/>
                </a:solidFill>
                <a:effectLst/>
              </a:rPr>
              <a:t>각 밸류 지표의 순위를 구한 후 히스토그램으로 나타보겠습니다</a:t>
            </a:r>
            <a:r>
              <a:rPr lang="en-US" altLang="ko-KR" b="0" i="0" dirty="0">
                <a:solidFill>
                  <a:srgbClr val="0D0D0D"/>
                </a:solidFill>
                <a:effectLst/>
              </a:rPr>
              <a:t>. </a:t>
            </a:r>
          </a:p>
          <a:p>
            <a:r>
              <a:rPr lang="ko-KR" altLang="en-US" b="0" i="0" dirty="0">
                <a:solidFill>
                  <a:srgbClr val="0D0D0D"/>
                </a:solidFill>
                <a:effectLst/>
              </a:rPr>
              <a:t>그림을 통해 볼 때</a:t>
            </a:r>
            <a:r>
              <a:rPr lang="en-US" altLang="ko-KR" b="0" i="0" dirty="0">
                <a:solidFill>
                  <a:srgbClr val="0D0D0D"/>
                </a:solidFill>
                <a:effectLst/>
              </a:rPr>
              <a:t>, </a:t>
            </a:r>
            <a:r>
              <a:rPr lang="ko-KR" altLang="en-US" b="0" i="0" dirty="0">
                <a:solidFill>
                  <a:srgbClr val="0D0D0D"/>
                </a:solidFill>
                <a:effectLst/>
              </a:rPr>
              <a:t>순위를 매기는 방식의 큰 이점 중 하나는</a:t>
            </a:r>
            <a:r>
              <a:rPr lang="en-US" altLang="ko-KR" b="0" i="0" dirty="0">
                <a:solidFill>
                  <a:srgbClr val="0D0D0D"/>
                </a:solidFill>
                <a:effectLst/>
              </a:rPr>
              <a:t>, </a:t>
            </a:r>
            <a:r>
              <a:rPr lang="ko-KR" altLang="en-US" b="0" i="0" dirty="0">
                <a:solidFill>
                  <a:srgbClr val="0D0D0D"/>
                </a:solidFill>
                <a:effectLst/>
              </a:rPr>
              <a:t>극단적인 값들이 주는 영향이 줄어들고</a:t>
            </a:r>
            <a:r>
              <a:rPr lang="en-US" altLang="ko-KR" b="0" i="0" dirty="0">
                <a:solidFill>
                  <a:srgbClr val="0D0D0D"/>
                </a:solidFill>
                <a:effectLst/>
              </a:rPr>
              <a:t>, </a:t>
            </a:r>
            <a:r>
              <a:rPr lang="ko-KR" altLang="en-US" b="0" i="0" dirty="0">
                <a:solidFill>
                  <a:srgbClr val="0D0D0D"/>
                </a:solidFill>
                <a:effectLst/>
              </a:rPr>
              <a:t>데이터가 더 균일한 분포를 이룬다</a:t>
            </a:r>
            <a:r>
              <a:rPr lang="en-US" altLang="ko-KR" b="0" i="0" dirty="0">
                <a:solidFill>
                  <a:srgbClr val="0D0D0D"/>
                </a:solidFill>
                <a:effectLst/>
              </a:rPr>
              <a:t>. PBR</a:t>
            </a:r>
            <a:r>
              <a:rPr lang="ko-KR" altLang="en-US" b="0" i="0" dirty="0">
                <a:solidFill>
                  <a:srgbClr val="0D0D0D"/>
                </a:solidFill>
                <a:effectLst/>
              </a:rPr>
              <a:t>이 아무리 높거나 낮아도 순위는 </a:t>
            </a:r>
            <a:r>
              <a:rPr lang="en-US" altLang="ko-KR" b="0" i="0" dirty="0">
                <a:solidFill>
                  <a:srgbClr val="0D0D0D"/>
                </a:solidFill>
                <a:effectLst/>
              </a:rPr>
              <a:t>1</a:t>
            </a:r>
            <a:r>
              <a:rPr lang="ko-KR" altLang="en-US" b="0" i="0" dirty="0">
                <a:solidFill>
                  <a:srgbClr val="0D0D0D"/>
                </a:solidFill>
                <a:effectLst/>
              </a:rPr>
              <a:t>등</a:t>
            </a:r>
            <a:r>
              <a:rPr lang="en-US" altLang="ko-KR" b="0" i="0" dirty="0">
                <a:solidFill>
                  <a:srgbClr val="0D0D0D"/>
                </a:solidFill>
                <a:effectLst/>
              </a:rPr>
              <a:t>, 2</a:t>
            </a:r>
            <a:r>
              <a:rPr lang="ko-KR" altLang="en-US" b="0" i="0" dirty="0">
                <a:solidFill>
                  <a:srgbClr val="0D0D0D"/>
                </a:solidFill>
                <a:effectLst/>
              </a:rPr>
              <a:t>등</a:t>
            </a:r>
            <a:r>
              <a:rPr lang="en-US" altLang="ko-KR" b="0" i="0" dirty="0">
                <a:solidFill>
                  <a:srgbClr val="0D0D0D"/>
                </a:solidFill>
                <a:effectLst/>
              </a:rPr>
              <a:t>, 3</a:t>
            </a:r>
            <a:r>
              <a:rPr lang="ko-KR" altLang="en-US" b="0" i="0" dirty="0">
                <a:solidFill>
                  <a:srgbClr val="0D0D0D"/>
                </a:solidFill>
                <a:effectLst/>
              </a:rPr>
              <a:t>등 이렇기 때문이죠</a:t>
            </a:r>
            <a:r>
              <a:rPr lang="en-US" altLang="ko-KR" b="0" i="0" dirty="0">
                <a:solidFill>
                  <a:srgbClr val="0D0D0D"/>
                </a:solidFill>
                <a:effectLst/>
              </a:rPr>
              <a:t>. </a:t>
            </a:r>
            <a:r>
              <a:rPr lang="ko-KR" altLang="en-US" b="0" i="0" dirty="0">
                <a:solidFill>
                  <a:srgbClr val="0D0D0D"/>
                </a:solidFill>
                <a:effectLst/>
              </a:rPr>
              <a:t>하지만</a:t>
            </a:r>
            <a:r>
              <a:rPr lang="en-US" altLang="ko-KR" b="0" i="0" dirty="0">
                <a:solidFill>
                  <a:srgbClr val="0D0D0D"/>
                </a:solidFill>
                <a:effectLst/>
              </a:rPr>
              <a:t>, </a:t>
            </a:r>
            <a:r>
              <a:rPr lang="ko-KR" altLang="en-US" b="0" i="0" dirty="0">
                <a:solidFill>
                  <a:srgbClr val="0D0D0D"/>
                </a:solidFill>
                <a:effectLst/>
              </a:rPr>
              <a:t>각 지표의 </a:t>
            </a:r>
            <a:r>
              <a:rPr lang="en-US" altLang="ko-KR" b="0" i="0" dirty="0">
                <a:solidFill>
                  <a:srgbClr val="0D0D0D"/>
                </a:solidFill>
                <a:effectLst/>
              </a:rPr>
              <a:t>x</a:t>
            </a:r>
            <a:r>
              <a:rPr lang="ko-KR" altLang="en-US" b="0" i="0" dirty="0">
                <a:solidFill>
                  <a:srgbClr val="0D0D0D"/>
                </a:solidFill>
                <a:effectLst/>
              </a:rPr>
              <a:t>축을 살펴보면 최대값들이 다른 걸 볼 수 있다</a:t>
            </a:r>
            <a:r>
              <a:rPr lang="en-US" altLang="ko-KR" b="0" i="0" dirty="0">
                <a:solidFill>
                  <a:srgbClr val="0D0D0D"/>
                </a:solidFill>
                <a:effectLst/>
              </a:rPr>
              <a:t>. </a:t>
            </a:r>
            <a:r>
              <a:rPr lang="ko-KR" altLang="en-US" b="0" i="0" dirty="0">
                <a:solidFill>
                  <a:srgbClr val="0D0D0D"/>
                </a:solidFill>
                <a:effectLst/>
              </a:rPr>
              <a:t>이 차이는 각 지표에서 누락된 데이터가 있어 실제로 활용 가능한 데이터 수가 다르기 때문에 발생하는 현상이다</a:t>
            </a:r>
            <a:r>
              <a:rPr lang="en-US" altLang="ko-KR" b="0" i="0" dirty="0">
                <a:solidFill>
                  <a:srgbClr val="0D0D0D"/>
                </a:solidFill>
                <a:effectLst/>
              </a:rPr>
              <a:t>. DY</a:t>
            </a:r>
            <a:r>
              <a:rPr lang="ko-KR" altLang="en-US" b="0" i="0" dirty="0">
                <a:solidFill>
                  <a:srgbClr val="0D0D0D"/>
                </a:solidFill>
                <a:effectLst/>
              </a:rPr>
              <a:t>에는 누락된 데이터가 </a:t>
            </a:r>
            <a:r>
              <a:rPr lang="en-US" altLang="ko-KR" b="0" i="0" dirty="0">
                <a:solidFill>
                  <a:srgbClr val="0D0D0D"/>
                </a:solidFill>
                <a:effectLst/>
              </a:rPr>
              <a:t>1244</a:t>
            </a:r>
            <a:r>
              <a:rPr lang="ko-KR" altLang="en-US" b="0" i="0" dirty="0">
                <a:solidFill>
                  <a:srgbClr val="0D0D0D"/>
                </a:solidFill>
                <a:effectLst/>
              </a:rPr>
              <a:t>개나 있어서 순위도 </a:t>
            </a:r>
            <a:r>
              <a:rPr lang="en-US" altLang="ko-KR" b="0" i="0" dirty="0">
                <a:solidFill>
                  <a:srgbClr val="0D0D0D"/>
                </a:solidFill>
                <a:effectLst/>
              </a:rPr>
              <a:t>1200</a:t>
            </a:r>
            <a:r>
              <a:rPr lang="ko-KR" altLang="en-US" b="0" i="0" dirty="0">
                <a:solidFill>
                  <a:srgbClr val="0D0D0D"/>
                </a:solidFill>
                <a:effectLst/>
              </a:rPr>
              <a:t>대까지만 나오는 것이라고 생각할 수 있습니다</a:t>
            </a:r>
            <a:r>
              <a:rPr lang="en-US" altLang="ko-KR" b="0" i="0" dirty="0">
                <a:solidFill>
                  <a:srgbClr val="0D0D0D"/>
                </a:solidFill>
                <a:effectLst/>
              </a:rPr>
              <a:t>. </a:t>
            </a:r>
            <a:r>
              <a:rPr lang="ko-KR" altLang="en-US" b="0" i="0" dirty="0">
                <a:solidFill>
                  <a:srgbClr val="0D0D0D"/>
                </a:solidFill>
                <a:effectLst/>
              </a:rPr>
              <a:t>국내 특성상 기업들이 배당을 잘 안하는 것도 생각해볼 수 있겠고요</a:t>
            </a:r>
            <a:r>
              <a:rPr lang="en-US" altLang="ko-KR" b="0" i="0" dirty="0">
                <a:solidFill>
                  <a:srgbClr val="0D0D0D"/>
                </a:solidFill>
                <a:effectLst/>
              </a:rPr>
              <a:t>. </a:t>
            </a:r>
          </a:p>
          <a:p>
            <a:endParaRPr lang="en-US" altLang="ko-KR" b="0" i="0" dirty="0">
              <a:solidFill>
                <a:srgbClr val="0D0D0D"/>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여기서 </a:t>
            </a:r>
            <a:r>
              <a:rPr lang="en-US" altLang="ko-KR" b="0" dirty="0">
                <a:solidFill>
                  <a:srgbClr val="CCCCCC"/>
                </a:solidFill>
                <a:effectLst/>
              </a:rPr>
              <a:t>DY, PBR, PCR, PER, PSR </a:t>
            </a:r>
            <a:r>
              <a:rPr lang="ko-KR" altLang="en-US" b="0" dirty="0">
                <a:solidFill>
                  <a:srgbClr val="CCCCCC"/>
                </a:solidFill>
                <a:effectLst/>
              </a:rPr>
              <a:t>팩터에 각각 비중을 </a:t>
            </a:r>
            <a:r>
              <a:rPr lang="en-US" altLang="ko-KR" b="0" dirty="0">
                <a:solidFill>
                  <a:srgbClr val="CCCCCC"/>
                </a:solidFill>
                <a:effectLst/>
              </a:rPr>
              <a:t>20% </a:t>
            </a:r>
            <a:r>
              <a:rPr lang="ko-KR" altLang="en-US" b="0" dirty="0">
                <a:solidFill>
                  <a:srgbClr val="CCCCCC"/>
                </a:solidFill>
                <a:effectLst/>
              </a:rPr>
              <a:t>부여해 포트폴리오를 구성한다고 가정해보자</a:t>
            </a:r>
            <a:r>
              <a:rPr lang="en-US" altLang="ko-KR" b="0" dirty="0">
                <a:solidFill>
                  <a:srgbClr val="CCCCCC"/>
                </a:solidFill>
                <a:effectLst/>
              </a:rPr>
              <a:t>. </a:t>
            </a:r>
            <a:r>
              <a:rPr lang="ko-KR" altLang="en-US" b="0" dirty="0">
                <a:solidFill>
                  <a:srgbClr val="CCCCCC"/>
                </a:solidFill>
                <a:effectLst/>
              </a:rPr>
              <a:t>각 순위는 분포의 범위가 다르므로</a:t>
            </a:r>
            <a:r>
              <a:rPr lang="en-US" altLang="ko-KR" b="0" dirty="0">
                <a:solidFill>
                  <a:srgbClr val="CCCCCC"/>
                </a:solidFill>
                <a:effectLst/>
              </a:rPr>
              <a:t>, </a:t>
            </a:r>
            <a:r>
              <a:rPr lang="ko-KR" altLang="en-US" b="0" dirty="0">
                <a:solidFill>
                  <a:srgbClr val="CCCCCC"/>
                </a:solidFill>
                <a:effectLst/>
              </a:rPr>
              <a:t>순위와 비중의 가중평균을 통해 포트폴리오를 구성하면 왜곡된 결과를 발생시킨다</a:t>
            </a:r>
            <a:r>
              <a:rPr lang="en-US" altLang="ko-KR" b="0" dirty="0">
                <a:solidFill>
                  <a:srgbClr val="CCCCCC"/>
                </a:solidFill>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예를 들어 저는 이 팩터들을 다 합산하고 랭킹을 매기는 방법을 취하는데</a:t>
            </a:r>
            <a:r>
              <a:rPr lang="en-US" altLang="ko-KR" b="0" dirty="0">
                <a:solidFill>
                  <a:srgbClr val="CCCCCC"/>
                </a:solidFill>
                <a:effectLst/>
              </a:rPr>
              <a:t>, </a:t>
            </a:r>
            <a:r>
              <a:rPr lang="ko-KR" altLang="en-US" b="0" dirty="0">
                <a:solidFill>
                  <a:srgbClr val="CCCCCC"/>
                </a:solidFill>
                <a:effectLst/>
              </a:rPr>
              <a:t>다른 지표들은 </a:t>
            </a:r>
            <a:r>
              <a:rPr lang="en-US" altLang="ko-KR" b="0" dirty="0">
                <a:solidFill>
                  <a:srgbClr val="CCCCCC"/>
                </a:solidFill>
                <a:effectLst/>
              </a:rPr>
              <a:t>1</a:t>
            </a:r>
            <a:r>
              <a:rPr lang="ko-KR" altLang="en-US" b="0" dirty="0">
                <a:solidFill>
                  <a:srgbClr val="CCCCCC"/>
                </a:solidFill>
                <a:effectLst/>
              </a:rPr>
              <a:t>부터 </a:t>
            </a:r>
            <a:r>
              <a:rPr lang="en-US" altLang="ko-KR" b="0" dirty="0">
                <a:solidFill>
                  <a:srgbClr val="CCCCCC"/>
                </a:solidFill>
                <a:effectLst/>
              </a:rPr>
              <a:t>10000</a:t>
            </a:r>
            <a:r>
              <a:rPr lang="ko-KR" altLang="en-US" b="0" dirty="0">
                <a:solidFill>
                  <a:srgbClr val="CCCCCC"/>
                </a:solidFill>
                <a:effectLst/>
              </a:rPr>
              <a:t>까지 있는데</a:t>
            </a:r>
            <a:r>
              <a:rPr lang="en-US" altLang="ko-KR" b="0" dirty="0">
                <a:solidFill>
                  <a:srgbClr val="CCCCCC"/>
                </a:solidFill>
                <a:effectLst/>
              </a:rPr>
              <a:t>, </a:t>
            </a:r>
            <a:r>
              <a:rPr lang="ko-KR" altLang="en-US" b="0" dirty="0">
                <a:solidFill>
                  <a:srgbClr val="CCCCCC"/>
                </a:solidFill>
                <a:effectLst/>
              </a:rPr>
              <a:t>하나의 지표만 </a:t>
            </a:r>
            <a:r>
              <a:rPr lang="en-US" altLang="ko-KR" b="0" dirty="0">
                <a:solidFill>
                  <a:srgbClr val="CCCCCC"/>
                </a:solidFill>
                <a:effectLst/>
              </a:rPr>
              <a:t>1</a:t>
            </a:r>
            <a:r>
              <a:rPr lang="ko-KR" altLang="en-US" b="0" dirty="0">
                <a:solidFill>
                  <a:srgbClr val="CCCCCC"/>
                </a:solidFill>
                <a:effectLst/>
              </a:rPr>
              <a:t>부터 </a:t>
            </a:r>
            <a:r>
              <a:rPr lang="en-US" altLang="ko-KR" b="0" dirty="0">
                <a:solidFill>
                  <a:srgbClr val="CCCCCC"/>
                </a:solidFill>
                <a:effectLst/>
              </a:rPr>
              <a:t>10</a:t>
            </a:r>
            <a:r>
              <a:rPr lang="ko-KR" altLang="en-US" b="0" dirty="0">
                <a:solidFill>
                  <a:srgbClr val="CCCCCC"/>
                </a:solidFill>
                <a:effectLst/>
              </a:rPr>
              <a:t>까지라면</a:t>
            </a:r>
            <a:r>
              <a:rPr lang="en-US" altLang="ko-KR" b="0" dirty="0">
                <a:solidFill>
                  <a:srgbClr val="CCCCCC"/>
                </a:solidFill>
                <a:effectLst/>
              </a:rPr>
              <a:t>, </a:t>
            </a:r>
            <a:r>
              <a:rPr lang="ko-KR" altLang="en-US" b="0" dirty="0">
                <a:solidFill>
                  <a:srgbClr val="CCCCCC"/>
                </a:solidFill>
                <a:effectLst/>
              </a:rPr>
              <a:t>이 지표의 중요도는 자연스레 매우 떨어지게 되겠죠</a:t>
            </a:r>
            <a:r>
              <a:rPr lang="en-US" altLang="ko-KR" b="0" dirty="0">
                <a:solidFill>
                  <a:srgbClr val="CCCCCC"/>
                </a:solidFill>
                <a:effectLst/>
              </a:rPr>
              <a:t>.</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78</a:t>
            </a:fld>
            <a:endParaRPr lang="ko-KR" altLang="en-US"/>
          </a:p>
        </p:txBody>
      </p:sp>
    </p:spTree>
    <p:extLst>
      <p:ext uri="{BB962C8B-B14F-4D97-AF65-F5344CB8AC3E}">
        <p14:creationId xmlns:p14="http://schemas.microsoft.com/office/powerpoint/2010/main" val="7523927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그렇기 때문에 이렇게 먼저 각 팩터별 순위를 구한 뒤</a:t>
            </a:r>
            <a:r>
              <a:rPr lang="en-US" altLang="ko-KR" dirty="0"/>
              <a:t>, z-score</a:t>
            </a:r>
            <a:r>
              <a:rPr lang="ko-KR" altLang="en-US" dirty="0"/>
              <a:t>로 정규화한 뒤에 이것들을 합산해 준 값을 사용해야 왜곡효과가 제거되어 안정적인 포트폴리오가 구성됨</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79</a:t>
            </a:fld>
            <a:endParaRPr lang="ko-KR" altLang="en-US"/>
          </a:p>
        </p:txBody>
      </p:sp>
    </p:spTree>
    <p:extLst>
      <p:ext uri="{BB962C8B-B14F-4D97-AF65-F5344CB8AC3E}">
        <p14:creationId xmlns:p14="http://schemas.microsoft.com/office/powerpoint/2010/main" val="31304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이거를 코드로 짜주기만 하면 되는 겁니다</a:t>
            </a:r>
            <a:r>
              <a:rPr lang="en-US" altLang="ko-KR" dirty="0"/>
              <a:t>. </a:t>
            </a:r>
            <a:r>
              <a:rPr lang="ko-KR" altLang="en-US" dirty="0"/>
              <a:t>쿼리의 날짜에 해당하는 부분만 제가 구한 최근 영업일로만 바꿔주고</a:t>
            </a:r>
            <a:r>
              <a:rPr lang="en-US" altLang="ko-KR" dirty="0"/>
              <a:t>. </a:t>
            </a:r>
            <a:r>
              <a:rPr lang="ko-KR" altLang="en-US" dirty="0"/>
              <a:t>시장에 해당하는 부분도 코스피</a:t>
            </a:r>
            <a:r>
              <a:rPr lang="en-US" altLang="ko-KR" dirty="0"/>
              <a:t>, </a:t>
            </a:r>
            <a:r>
              <a:rPr lang="ko-KR" altLang="en-US" dirty="0"/>
              <a:t>코스닥 따로 구해줘서 이 두개의 데이터 프레임을 합쳐줍니다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a:t>
            </a:fld>
            <a:endParaRPr lang="ko-KR" altLang="en-US"/>
          </a:p>
        </p:txBody>
      </p:sp>
    </p:spTree>
    <p:extLst>
      <p:ext uri="{BB962C8B-B14F-4D97-AF65-F5344CB8AC3E}">
        <p14:creationId xmlns:p14="http://schemas.microsoft.com/office/powerpoint/2010/main" val="1394472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이처럼 살펴본 방법으로 </a:t>
            </a:r>
            <a:r>
              <a:rPr lang="en-US" altLang="ko-KR" dirty="0"/>
              <a:t>ROE, GPA, CFO </a:t>
            </a:r>
            <a:r>
              <a:rPr lang="ko-KR" altLang="en-US" dirty="0"/>
              <a:t>각각의 랭킹을 </a:t>
            </a:r>
            <a:r>
              <a:rPr lang="en-US" altLang="ko-KR" dirty="0"/>
              <a:t>z-score</a:t>
            </a:r>
            <a:r>
              <a:rPr lang="ko-KR" altLang="en-US" dirty="0"/>
              <a:t>로 구한 후 합산하여 </a:t>
            </a:r>
            <a:r>
              <a:rPr lang="en-US" altLang="ko-KR" dirty="0" err="1"/>
              <a:t>z_quality</a:t>
            </a:r>
            <a:r>
              <a:rPr lang="en-US" altLang="ko-KR" dirty="0"/>
              <a:t> </a:t>
            </a:r>
            <a:r>
              <a:rPr lang="ko-KR" altLang="en-US" dirty="0"/>
              <a:t>컬럼을 만듭니다</a:t>
            </a:r>
            <a:r>
              <a:rPr lang="en-US" altLang="ko-KR" dirty="0"/>
              <a:t>. </a:t>
            </a:r>
          </a:p>
          <a:p>
            <a:r>
              <a:rPr lang="en-US" altLang="ko-KR" dirty="0"/>
              <a:t>DY, PBR, PCR, PER, PSR</a:t>
            </a:r>
            <a:r>
              <a:rPr lang="ko-KR" altLang="en-US" dirty="0"/>
              <a:t>을 활용해서 </a:t>
            </a:r>
            <a:r>
              <a:rPr lang="en-US" altLang="ko-KR" dirty="0" err="1"/>
              <a:t>z_value</a:t>
            </a:r>
            <a:r>
              <a:rPr lang="en-US" altLang="ko-KR" dirty="0"/>
              <a:t> </a:t>
            </a:r>
            <a:r>
              <a:rPr lang="ko-KR" altLang="en-US" dirty="0"/>
              <a:t>컬럼을 만듭니다</a:t>
            </a:r>
            <a:r>
              <a:rPr lang="en-US" altLang="ko-KR" dirty="0"/>
              <a:t>. </a:t>
            </a:r>
          </a:p>
          <a:p>
            <a:r>
              <a:rPr lang="en-US" altLang="ko-KR" dirty="0"/>
              <a:t>12</a:t>
            </a:r>
            <a:r>
              <a:rPr lang="ko-KR" altLang="en-US" dirty="0"/>
              <a:t>개월 수익률 그리고 꾸준함을 반영한 </a:t>
            </a:r>
            <a:r>
              <a:rPr lang="en-US" altLang="ko-KR" dirty="0" err="1"/>
              <a:t>K_ratio</a:t>
            </a:r>
            <a:r>
              <a:rPr lang="ko-KR" altLang="en-US" dirty="0"/>
              <a:t>를 활용해서 </a:t>
            </a:r>
            <a:r>
              <a:rPr lang="en-US" altLang="ko-KR" dirty="0" err="1"/>
              <a:t>z_momentum</a:t>
            </a:r>
            <a:r>
              <a:rPr lang="ko-KR" altLang="en-US" dirty="0"/>
              <a:t>을 만듭니다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80</a:t>
            </a:fld>
            <a:endParaRPr lang="ko-KR" altLang="en-US"/>
          </a:p>
        </p:txBody>
      </p:sp>
    </p:spTree>
    <p:extLst>
      <p:ext uri="{BB962C8B-B14F-4D97-AF65-F5344CB8AC3E}">
        <p14:creationId xmlns:p14="http://schemas.microsoft.com/office/powerpoint/2010/main" val="35276864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이렇게 구한 컬럼값들도 다시 </a:t>
            </a:r>
            <a:r>
              <a:rPr lang="en-US" altLang="ko-KR" dirty="0"/>
              <a:t>scale</a:t>
            </a:r>
            <a:r>
              <a:rPr lang="ko-KR" altLang="en-US" dirty="0"/>
              <a:t>을 맞추기 위해  </a:t>
            </a:r>
            <a:r>
              <a:rPr lang="en-US" altLang="ko-KR" dirty="0"/>
              <a:t>z-score</a:t>
            </a:r>
            <a:r>
              <a:rPr lang="ko-KR" altLang="en-US" dirty="0"/>
              <a:t>로 정규화를 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81</a:t>
            </a:fld>
            <a:endParaRPr lang="ko-KR" altLang="en-US"/>
          </a:p>
        </p:txBody>
      </p:sp>
    </p:spTree>
    <p:extLst>
      <p:ext uri="{BB962C8B-B14F-4D97-AF65-F5344CB8AC3E}">
        <p14:creationId xmlns:p14="http://schemas.microsoft.com/office/powerpoint/2010/main" val="24170851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이제 각 팩터 관의 상관관계를 살펴보면</a:t>
            </a:r>
            <a:r>
              <a:rPr lang="en-US" altLang="ko-KR" dirty="0"/>
              <a:t>. </a:t>
            </a:r>
            <a:r>
              <a:rPr lang="ko-KR" altLang="en-US" dirty="0"/>
              <a:t>팩터 상관관계가 매우 낮음으로써 모두 사용하면 분산효과를 기대할 수 있다는 것을 알았습니다</a:t>
            </a:r>
            <a:r>
              <a:rPr lang="en-US" altLang="ko-KR" dirty="0"/>
              <a:t>. </a:t>
            </a:r>
            <a:r>
              <a:rPr lang="ko-KR" altLang="en-US" dirty="0"/>
              <a:t>모두 사용해보도록 합시다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82</a:t>
            </a:fld>
            <a:endParaRPr lang="ko-KR" altLang="en-US"/>
          </a:p>
        </p:txBody>
      </p:sp>
    </p:spTree>
    <p:extLst>
      <p:ext uri="{BB962C8B-B14F-4D97-AF65-F5344CB8AC3E}">
        <p14:creationId xmlns:p14="http://schemas.microsoft.com/office/powerpoint/2010/main" val="25470163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마지막으로</a:t>
            </a:r>
            <a:r>
              <a:rPr lang="en-US" altLang="ko-KR" dirty="0"/>
              <a:t>, </a:t>
            </a:r>
            <a:r>
              <a:rPr lang="en-US" altLang="ko-KR" dirty="0" err="1"/>
              <a:t>z_quality</a:t>
            </a:r>
            <a:r>
              <a:rPr lang="en-US" altLang="ko-KR" dirty="0"/>
              <a:t>, </a:t>
            </a:r>
            <a:r>
              <a:rPr lang="en-US" altLang="ko-KR" dirty="0" err="1"/>
              <a:t>z_value</a:t>
            </a:r>
            <a:r>
              <a:rPr lang="en-US" altLang="ko-KR" dirty="0"/>
              <a:t>, </a:t>
            </a:r>
            <a:r>
              <a:rPr lang="en-US" altLang="ko-KR" dirty="0" err="1"/>
              <a:t>z_momentum</a:t>
            </a:r>
            <a:r>
              <a:rPr lang="ko-KR" altLang="en-US" dirty="0"/>
              <a:t>에 비중을 </a:t>
            </a:r>
            <a:r>
              <a:rPr lang="en-US" altLang="ko-KR" dirty="0"/>
              <a:t>0.3</a:t>
            </a:r>
            <a:r>
              <a:rPr lang="ko-KR" altLang="en-US" dirty="0"/>
              <a:t>씩 줘서 </a:t>
            </a:r>
            <a:r>
              <a:rPr lang="en-US" altLang="ko-KR" dirty="0"/>
              <a:t>quality, value, momentum</a:t>
            </a:r>
            <a:r>
              <a:rPr lang="ko-KR" altLang="en-US" dirty="0"/>
              <a:t>을 아우르는 값</a:t>
            </a:r>
            <a:r>
              <a:rPr lang="en-US" altLang="ko-KR" dirty="0"/>
              <a:t>, </a:t>
            </a:r>
            <a:r>
              <a:rPr lang="en-US" altLang="ko-KR" dirty="0" err="1"/>
              <a:t>qvm</a:t>
            </a:r>
            <a:r>
              <a:rPr lang="ko-KR" altLang="en-US" dirty="0"/>
              <a:t>을 만들어준다</a:t>
            </a:r>
            <a:r>
              <a:rPr lang="en-US" altLang="ko-KR" dirty="0"/>
              <a:t>. </a:t>
            </a:r>
            <a:r>
              <a:rPr lang="en-US" altLang="ko-KR" dirty="0" err="1"/>
              <a:t>Qvm</a:t>
            </a:r>
            <a:r>
              <a:rPr lang="en-US" altLang="ko-KR" dirty="0"/>
              <a:t> </a:t>
            </a:r>
            <a:r>
              <a:rPr lang="ko-KR" altLang="en-US" dirty="0"/>
              <a:t>상위 </a:t>
            </a:r>
            <a:r>
              <a:rPr lang="en-US" altLang="ko-KR" dirty="0"/>
              <a:t>20</a:t>
            </a:r>
            <a:r>
              <a:rPr lang="ko-KR" altLang="en-US" dirty="0"/>
              <a:t>개 종목</a:t>
            </a:r>
            <a:r>
              <a:rPr lang="en-US" altLang="ko-KR" dirty="0"/>
              <a:t>(</a:t>
            </a:r>
            <a:r>
              <a:rPr lang="ko-KR" altLang="en-US" dirty="0"/>
              <a:t>값으로는 낮은 </a:t>
            </a:r>
            <a:r>
              <a:rPr lang="en-US" altLang="ko-KR" dirty="0"/>
              <a:t>20</a:t>
            </a:r>
            <a:r>
              <a:rPr lang="ko-KR" altLang="en-US" dirty="0"/>
              <a:t>개 종목</a:t>
            </a:r>
            <a:r>
              <a:rPr lang="en-US" altLang="ko-KR" dirty="0"/>
              <a:t>)</a:t>
            </a:r>
            <a:r>
              <a:rPr lang="ko-KR" altLang="en-US" dirty="0"/>
              <a:t>을 투자할 지에 대한 여부 </a:t>
            </a:r>
            <a:r>
              <a:rPr lang="en-US" altLang="ko-KR" dirty="0"/>
              <a:t>INVEST </a:t>
            </a:r>
            <a:r>
              <a:rPr lang="ko-KR" altLang="en-US" dirty="0"/>
              <a:t>값에 </a:t>
            </a:r>
            <a:r>
              <a:rPr lang="en-US" altLang="ko-KR" dirty="0"/>
              <a:t>Y, </a:t>
            </a:r>
            <a:r>
              <a:rPr lang="ko-KR" altLang="en-US" dirty="0"/>
              <a:t>나머지를 </a:t>
            </a:r>
            <a:r>
              <a:rPr lang="en-US" altLang="ko-KR" dirty="0"/>
              <a:t>N</a:t>
            </a:r>
            <a:r>
              <a:rPr lang="ko-KR" altLang="en-US" dirty="0"/>
              <a:t>으로 입력한다</a:t>
            </a:r>
            <a:r>
              <a:rPr lang="en-US" altLang="ko-KR" dirty="0"/>
              <a:t>. </a:t>
            </a:r>
            <a:r>
              <a:rPr lang="ko-KR" altLang="en-US" dirty="0"/>
              <a:t>물론 각 비중은 내가 어느것을 더 중요시하느냐에 따라 다르게 줄 수 있다</a:t>
            </a:r>
            <a:r>
              <a:rPr lang="en-US" altLang="ko-KR" dirty="0"/>
              <a:t>. </a:t>
            </a:r>
            <a:r>
              <a:rPr lang="ko-KR" altLang="en-US" dirty="0"/>
              <a:t>이렇게 구해진 </a:t>
            </a:r>
            <a:r>
              <a:rPr lang="en-US" altLang="ko-KR" dirty="0"/>
              <a:t>20</a:t>
            </a:r>
            <a:r>
              <a:rPr lang="ko-KR" altLang="en-US" dirty="0"/>
              <a:t>개의 종목들을 엑셀 파일에 저장하도록 합니다</a:t>
            </a:r>
            <a:r>
              <a:rPr lang="en-US" altLang="ko-KR" dirty="0"/>
              <a:t>. </a:t>
            </a:r>
            <a:r>
              <a:rPr lang="ko-KR" altLang="en-US" dirty="0"/>
              <a:t>이는 </a:t>
            </a:r>
            <a:r>
              <a:rPr lang="en-US" altLang="ko-KR" dirty="0"/>
              <a:t>API</a:t>
            </a:r>
            <a:r>
              <a:rPr lang="ko-KR" altLang="en-US" dirty="0"/>
              <a:t>를 자동매매에 활용할 것입니다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83</a:t>
            </a:fld>
            <a:endParaRPr lang="ko-KR" altLang="en-US"/>
          </a:p>
        </p:txBody>
      </p:sp>
    </p:spTree>
    <p:extLst>
      <p:ext uri="{BB962C8B-B14F-4D97-AF65-F5344CB8AC3E}">
        <p14:creationId xmlns:p14="http://schemas.microsoft.com/office/powerpoint/2010/main" val="219468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위의 그래프는 내가 투자하기로 선택한 종목들이 각각의 지표의 순위가 어디에 해당하는지 보여줍니다</a:t>
            </a:r>
            <a:r>
              <a:rPr lang="en-US" altLang="ko-KR" b="0" dirty="0">
                <a:solidFill>
                  <a:srgbClr val="CCCCCC"/>
                </a:solidFill>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CCCCCC"/>
                </a:solidFill>
                <a:effectLst/>
              </a:rPr>
              <a:t>붉은색 </a:t>
            </a:r>
            <a:r>
              <a:rPr lang="en-US" altLang="ko-KR" b="0" dirty="0">
                <a:solidFill>
                  <a:srgbClr val="CCCCCC"/>
                </a:solidFill>
                <a:effectLst/>
              </a:rPr>
              <a:t>X </a:t>
            </a:r>
            <a:r>
              <a:rPr lang="ko-KR" altLang="en-US" b="0" dirty="0">
                <a:solidFill>
                  <a:srgbClr val="CCCCCC"/>
                </a:solidFill>
                <a:effectLst/>
              </a:rPr>
              <a:t>마크는 투자하는 종목</a:t>
            </a:r>
            <a:r>
              <a:rPr lang="en-US" altLang="ko-KR" b="0" dirty="0">
                <a:solidFill>
                  <a:srgbClr val="CCCCCC"/>
                </a:solidFill>
                <a:effectLst/>
              </a:rPr>
              <a:t>, </a:t>
            </a:r>
            <a:r>
              <a:rPr lang="ko-KR" altLang="en-US" b="0" dirty="0">
                <a:solidFill>
                  <a:srgbClr val="CCCCCC"/>
                </a:solidFill>
                <a:effectLst/>
              </a:rPr>
              <a:t>회색 </a:t>
            </a:r>
            <a:r>
              <a:rPr lang="en-US" altLang="ko-KR" b="0" dirty="0">
                <a:solidFill>
                  <a:srgbClr val="CCCCCC"/>
                </a:solidFill>
                <a:effectLst/>
              </a:rPr>
              <a:t>O </a:t>
            </a:r>
            <a:r>
              <a:rPr lang="ko-KR" altLang="en-US" b="0" dirty="0">
                <a:solidFill>
                  <a:srgbClr val="CCCCCC"/>
                </a:solidFill>
                <a:effectLst/>
              </a:rPr>
              <a:t>마크는 투자하지 않는 종목에 해당한다</a:t>
            </a:r>
            <a:r>
              <a:rPr lang="en-US" altLang="ko-KR" b="0" dirty="0">
                <a:solidFill>
                  <a:srgbClr val="CCCCCC"/>
                </a:solidFill>
                <a:effectLst/>
              </a:rPr>
              <a:t>. </a:t>
            </a:r>
            <a:r>
              <a:rPr lang="ko-KR" altLang="en-US" b="0" dirty="0">
                <a:solidFill>
                  <a:srgbClr val="CCCCCC"/>
                </a:solidFill>
                <a:effectLst/>
              </a:rPr>
              <a:t>전반적으로 멀티팩터 기준으로 선정된 종목들의 퀄리티 순위가 높음을 알 수 있다</a:t>
            </a:r>
            <a:r>
              <a:rPr lang="en-US" altLang="ko-KR" b="0" dirty="0">
                <a:solidFill>
                  <a:srgbClr val="CCCCCC"/>
                </a:solidFill>
                <a:effectLst/>
              </a:rPr>
              <a:t>. </a:t>
            </a:r>
          </a:p>
          <a:p>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84</a:t>
            </a:fld>
            <a:endParaRPr lang="ko-KR" altLang="en-US"/>
          </a:p>
        </p:txBody>
      </p:sp>
    </p:spTree>
    <p:extLst>
      <p:ext uri="{BB962C8B-B14F-4D97-AF65-F5344CB8AC3E}">
        <p14:creationId xmlns:p14="http://schemas.microsoft.com/office/powerpoint/2010/main" val="14206535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가치 지표도 비슷한 모습을 보여줍니다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85</a:t>
            </a:fld>
            <a:endParaRPr lang="ko-KR" altLang="en-US"/>
          </a:p>
        </p:txBody>
      </p:sp>
    </p:spTree>
    <p:extLst>
      <p:ext uri="{BB962C8B-B14F-4D97-AF65-F5344CB8AC3E}">
        <p14:creationId xmlns:p14="http://schemas.microsoft.com/office/powerpoint/2010/main" val="7664335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모멘텀에서도 대체로 모멘텀 랭킹이 높은 종목들이 선택되었습니다</a:t>
            </a:r>
            <a:r>
              <a:rPr lang="en-US" altLang="ko-KR" dirty="0"/>
              <a:t>.</a:t>
            </a:r>
          </a:p>
          <a:p>
            <a:r>
              <a:rPr lang="ko-KR" altLang="en-US" dirty="0"/>
              <a:t>저장한 </a:t>
            </a:r>
            <a:r>
              <a:rPr lang="en-US" altLang="ko-KR" dirty="0"/>
              <a:t>20</a:t>
            </a:r>
            <a:r>
              <a:rPr lang="ko-KR" altLang="en-US" dirty="0"/>
              <a:t>개의 종목들로 구성된 이 포트폴리오를 증권사 </a:t>
            </a:r>
            <a:r>
              <a:rPr lang="en-US" altLang="ko-KR" dirty="0"/>
              <a:t>API</a:t>
            </a:r>
            <a:r>
              <a:rPr lang="ko-KR" altLang="en-US" dirty="0"/>
              <a:t>를 통해 자동매매를 해보겠다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86</a:t>
            </a:fld>
            <a:endParaRPr lang="ko-KR" altLang="en-US"/>
          </a:p>
        </p:txBody>
      </p:sp>
    </p:spTree>
    <p:extLst>
      <p:ext uri="{BB962C8B-B14F-4D97-AF65-F5344CB8AC3E}">
        <p14:creationId xmlns:p14="http://schemas.microsoft.com/office/powerpoint/2010/main" val="21178790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Excel </a:t>
            </a:r>
            <a:r>
              <a:rPr lang="ko-KR" altLang="en-US" dirty="0"/>
              <a:t>파일에 담아둔 </a:t>
            </a:r>
            <a:r>
              <a:rPr lang="en-US" altLang="ko-KR" dirty="0"/>
              <a:t>20</a:t>
            </a:r>
            <a:r>
              <a:rPr lang="ko-KR" altLang="en-US" dirty="0"/>
              <a:t>개의 종목들을 자동으로 매매를 할 수 있게 하는 단계가 남았습니다</a:t>
            </a:r>
            <a:r>
              <a:rPr lang="en-US" altLang="ko-KR" dirty="0"/>
              <a:t>. Step 1</a:t>
            </a:r>
            <a:r>
              <a:rPr lang="ko-KR" altLang="en-US" dirty="0"/>
              <a:t>은 모의투자 계정 만들기</a:t>
            </a:r>
            <a:r>
              <a:rPr lang="en-US" altLang="ko-KR" dirty="0"/>
              <a:t>. Step 2</a:t>
            </a:r>
            <a:r>
              <a:rPr lang="ko-KR" altLang="en-US" dirty="0"/>
              <a:t>는 접근 토큰 및 해쉬 키 발급받기</a:t>
            </a:r>
            <a:r>
              <a:rPr lang="en-US" altLang="ko-KR" dirty="0"/>
              <a:t>. Step 3</a:t>
            </a:r>
            <a:r>
              <a:rPr lang="ko-KR" altLang="en-US" dirty="0"/>
              <a:t>는 매매 자동화입니다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pPr/>
              <a:t>87</a:t>
            </a:fld>
            <a:endParaRPr lang="ko-KR" altLang="en-US" dirty="0"/>
          </a:p>
        </p:txBody>
      </p:sp>
    </p:spTree>
    <p:extLst>
      <p:ext uri="{BB962C8B-B14F-4D97-AF65-F5344CB8AC3E}">
        <p14:creationId xmlns:p14="http://schemas.microsoft.com/office/powerpoint/2010/main" val="12270598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ko-KR" b="0" i="0" dirty="0">
                <a:solidFill>
                  <a:srgbClr val="0D0D0D"/>
                </a:solidFill>
                <a:effectLst/>
              </a:rPr>
              <a:t>API</a:t>
            </a:r>
            <a:r>
              <a:rPr lang="ko-KR" altLang="en-US" b="0" i="0" dirty="0">
                <a:solidFill>
                  <a:srgbClr val="0D0D0D"/>
                </a:solidFill>
                <a:effectLst/>
              </a:rPr>
              <a:t>는 </a:t>
            </a:r>
            <a:r>
              <a:rPr lang="en-US" altLang="ko-KR" b="0" i="0" dirty="0">
                <a:solidFill>
                  <a:srgbClr val="0D0D0D"/>
                </a:solidFill>
                <a:effectLst/>
              </a:rPr>
              <a:t>Application Programming Interface</a:t>
            </a:r>
            <a:r>
              <a:rPr lang="ko-KR" altLang="en-US" b="0" i="0" dirty="0">
                <a:solidFill>
                  <a:srgbClr val="0D0D0D"/>
                </a:solidFill>
                <a:effectLst/>
              </a:rPr>
              <a:t>의 약자로</a:t>
            </a:r>
            <a:r>
              <a:rPr lang="en-US" altLang="ko-KR" b="0" i="0" dirty="0">
                <a:solidFill>
                  <a:srgbClr val="0D0D0D"/>
                </a:solidFill>
                <a:effectLst/>
              </a:rPr>
              <a:t>, </a:t>
            </a:r>
            <a:r>
              <a:rPr lang="ko-KR" altLang="en-US" b="0" i="0" dirty="0">
                <a:solidFill>
                  <a:srgbClr val="0D0D0D"/>
                </a:solidFill>
                <a:effectLst/>
              </a:rPr>
              <a:t>소프트웨어 또는 애플리케이션 간에 정보를 교환하고 상호 작용할 수 있도록 하는 도구나 프로토콜입니다</a:t>
            </a:r>
            <a:r>
              <a:rPr lang="en-US" altLang="ko-KR" b="0" i="0" dirty="0">
                <a:solidFill>
                  <a:srgbClr val="0D0D0D"/>
                </a:solidFill>
                <a:effectLst/>
              </a:rPr>
              <a:t>. </a:t>
            </a:r>
            <a:r>
              <a:rPr lang="ko-KR" altLang="en-US" b="0" i="0" dirty="0">
                <a:solidFill>
                  <a:srgbClr val="0D0D0D"/>
                </a:solidFill>
                <a:effectLst/>
              </a:rPr>
              <a:t>쉽게 말해</a:t>
            </a:r>
            <a:r>
              <a:rPr lang="en-US" altLang="ko-KR" b="0" i="0" dirty="0">
                <a:solidFill>
                  <a:srgbClr val="0D0D0D"/>
                </a:solidFill>
                <a:effectLst/>
              </a:rPr>
              <a:t>, API</a:t>
            </a:r>
            <a:r>
              <a:rPr lang="ko-KR" altLang="en-US" b="0" i="0" dirty="0">
                <a:solidFill>
                  <a:srgbClr val="0D0D0D"/>
                </a:solidFill>
                <a:effectLst/>
              </a:rPr>
              <a:t>는 서로 다른 시스템이나 애플리케이션이 서로 </a:t>
            </a:r>
            <a:r>
              <a:rPr lang="en-US" altLang="ko-KR" b="0" i="0" dirty="0">
                <a:solidFill>
                  <a:srgbClr val="0D0D0D"/>
                </a:solidFill>
                <a:effectLst/>
              </a:rPr>
              <a:t>'</a:t>
            </a:r>
            <a:r>
              <a:rPr lang="ko-KR" altLang="en-US" b="0" i="0" dirty="0">
                <a:solidFill>
                  <a:srgbClr val="0D0D0D"/>
                </a:solidFill>
                <a:effectLst/>
              </a:rPr>
              <a:t>대화</a:t>
            </a:r>
            <a:r>
              <a:rPr lang="en-US" altLang="ko-KR" b="0" i="0" dirty="0">
                <a:solidFill>
                  <a:srgbClr val="0D0D0D"/>
                </a:solidFill>
                <a:effectLst/>
              </a:rPr>
              <a:t>'</a:t>
            </a:r>
            <a:r>
              <a:rPr lang="ko-KR" altLang="en-US" b="0" i="0" dirty="0">
                <a:solidFill>
                  <a:srgbClr val="0D0D0D"/>
                </a:solidFill>
                <a:effectLst/>
              </a:rPr>
              <a:t>할 수 있게 해주는 중간 매개체의 역할을 합니다</a:t>
            </a:r>
            <a:r>
              <a:rPr lang="en-US" altLang="ko-KR" b="0" i="0" dirty="0">
                <a:solidFill>
                  <a:srgbClr val="0D0D0D"/>
                </a:solidFill>
                <a:effectLst/>
              </a:rPr>
              <a:t>. </a:t>
            </a:r>
            <a:r>
              <a:rPr lang="ko-KR" altLang="en-US" b="0" i="0" dirty="0">
                <a:solidFill>
                  <a:srgbClr val="0D0D0D"/>
                </a:solidFill>
                <a:effectLst/>
              </a:rPr>
              <a:t>저는 한국투자 증권 </a:t>
            </a:r>
            <a:r>
              <a:rPr lang="en-US" altLang="ko-KR" b="0" i="0" dirty="0">
                <a:solidFill>
                  <a:srgbClr val="0D0D0D"/>
                </a:solidFill>
                <a:effectLst/>
              </a:rPr>
              <a:t>API</a:t>
            </a:r>
            <a:r>
              <a:rPr lang="ko-KR" altLang="en-US" b="0" i="0" dirty="0">
                <a:solidFill>
                  <a:srgbClr val="0D0D0D"/>
                </a:solidFill>
                <a:effectLst/>
              </a:rPr>
              <a:t>를 통해 매매 자동화를 했습니다</a:t>
            </a:r>
            <a:r>
              <a:rPr lang="en-US" altLang="ko-KR" b="0" i="0" dirty="0">
                <a:solidFill>
                  <a:srgbClr val="0D0D0D"/>
                </a:solidFill>
                <a:effectLst/>
              </a:rPr>
              <a:t>. </a:t>
            </a:r>
            <a:r>
              <a:rPr lang="ko-KR" altLang="en-US" b="0" i="0" dirty="0">
                <a:solidFill>
                  <a:srgbClr val="0D0D0D"/>
                </a:solidFill>
                <a:effectLst/>
              </a:rPr>
              <a:t>실자투자 전 충분한 테스트를 위해 모의투자 계좌에서 진행하였습니다</a:t>
            </a:r>
            <a:r>
              <a:rPr lang="en-US" altLang="ko-KR" b="0" i="0" dirty="0">
                <a:solidFill>
                  <a:srgbClr val="0D0D0D"/>
                </a:solidFill>
                <a:effectLst/>
              </a:rPr>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88</a:t>
            </a:fld>
            <a:endParaRPr lang="ko-KR" altLang="en-US"/>
          </a:p>
        </p:txBody>
      </p:sp>
    </p:spTree>
    <p:extLst>
      <p:ext uri="{BB962C8B-B14F-4D97-AF65-F5344CB8AC3E}">
        <p14:creationId xmlns:p14="http://schemas.microsoft.com/office/powerpoint/2010/main" val="3312493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모의투자 계정 만드는 과정은 다음과 같습니다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89</a:t>
            </a:fld>
            <a:endParaRPr lang="ko-KR" altLang="en-US"/>
          </a:p>
        </p:txBody>
      </p:sp>
    </p:spTree>
    <p:extLst>
      <p:ext uri="{BB962C8B-B14F-4D97-AF65-F5344CB8AC3E}">
        <p14:creationId xmlns:p14="http://schemas.microsoft.com/office/powerpoint/2010/main" val="276750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종목코드 데이터 클린징입니다</a:t>
            </a:r>
            <a:r>
              <a:rPr lang="en-US" altLang="ko-KR" dirty="0"/>
              <a:t>. </a:t>
            </a:r>
            <a:r>
              <a:rPr lang="ko-KR" altLang="en-US" dirty="0"/>
              <a:t>데이터 클린징이라 하면</a:t>
            </a:r>
            <a:r>
              <a:rPr lang="en-US" altLang="ko-KR" dirty="0"/>
              <a:t>, </a:t>
            </a:r>
            <a:r>
              <a:rPr lang="ko-KR" altLang="en-US" dirty="0"/>
              <a:t>데이터를 추후 손쉽게 활용할 수 있도록 데이터를 변환하는 일을 말합니다</a:t>
            </a:r>
            <a:r>
              <a:rPr lang="en-US" altLang="ko-KR" dirty="0"/>
              <a:t>. </a:t>
            </a:r>
            <a:r>
              <a:rPr lang="ko-KR" altLang="en-US" dirty="0"/>
              <a:t>종목구분 컬럼을 추가하였습니다</a:t>
            </a:r>
            <a:r>
              <a:rPr lang="en-US" altLang="ko-KR" dirty="0"/>
              <a:t>. </a:t>
            </a:r>
            <a:r>
              <a:rPr lang="ko-KR" altLang="en-US" dirty="0"/>
              <a:t>종목명의 특징에 따라서 구분을 할 수 있는데요</a:t>
            </a:r>
            <a:r>
              <a:rPr lang="en-US" altLang="ko-KR" dirty="0"/>
              <a:t>. </a:t>
            </a:r>
            <a:r>
              <a:rPr lang="ko-KR" altLang="en-US" dirty="0"/>
              <a:t>스팩 땡땡 호라고 적혀있으면 스팩</a:t>
            </a:r>
            <a:r>
              <a:rPr lang="en-US" altLang="ko-KR" dirty="0"/>
              <a:t>, </a:t>
            </a:r>
            <a:r>
              <a:rPr lang="ko-KR" altLang="en-US" dirty="0"/>
              <a:t>우선주라 적혀 있으면 우선주</a:t>
            </a:r>
            <a:r>
              <a:rPr lang="en-US" altLang="ko-KR" dirty="0"/>
              <a:t>, </a:t>
            </a:r>
            <a:r>
              <a:rPr lang="ko-KR" altLang="en-US" dirty="0"/>
              <a:t>리츠라는 말이 포함되어 있으면 리츠</a:t>
            </a:r>
            <a:r>
              <a:rPr lang="en-US" altLang="ko-KR" dirty="0"/>
              <a:t>. </a:t>
            </a:r>
            <a:r>
              <a:rPr lang="ko-KR" altLang="en-US" dirty="0"/>
              <a:t>이런 식입니다</a:t>
            </a:r>
            <a:r>
              <a:rPr lang="en-US" altLang="ko-KR" dirty="0"/>
              <a:t>. </a:t>
            </a:r>
            <a:r>
              <a:rPr lang="ko-KR" altLang="en-US" dirty="0"/>
              <a:t>그리고 등등 클린징을 진행합니다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a:t>
            </a:fld>
            <a:endParaRPr lang="ko-KR" altLang="en-US"/>
          </a:p>
        </p:txBody>
      </p:sp>
    </p:spTree>
    <p:extLst>
      <p:ext uri="{BB962C8B-B14F-4D97-AF65-F5344CB8AC3E}">
        <p14:creationId xmlns:p14="http://schemas.microsoft.com/office/powerpoint/2010/main" val="1078747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이것을 완료하면 이렇게 계좌와 </a:t>
            </a:r>
            <a:r>
              <a:rPr lang="en-US" altLang="ko-KR" dirty="0"/>
              <a:t>APP KEY, APP Secret</a:t>
            </a:r>
            <a:r>
              <a:rPr lang="ko-KR" altLang="en-US" dirty="0"/>
              <a:t>을 받을 수 있는데 이 정보를 통하여 제 계좌에 접근 및 매매를 할 수 있는 조작이 가능해집니다</a:t>
            </a:r>
            <a:r>
              <a:rPr lang="en-US" altLang="ko-KR" dirty="0"/>
              <a:t>. </a:t>
            </a:r>
            <a:r>
              <a:rPr lang="ko-KR" altLang="en-US" dirty="0"/>
              <a:t> 제 계좌를 </a:t>
            </a:r>
            <a:r>
              <a:rPr lang="en-US" altLang="ko-KR" dirty="0"/>
              <a:t>API</a:t>
            </a:r>
            <a:r>
              <a:rPr lang="ko-KR" altLang="en-US" dirty="0"/>
              <a:t>로 활용할 수 있게 해주는 </a:t>
            </a:r>
            <a:r>
              <a:rPr lang="en-US" altLang="ko-KR" dirty="0"/>
              <a:t>1</a:t>
            </a:r>
            <a:r>
              <a:rPr lang="ko-KR" altLang="en-US" dirty="0"/>
              <a:t>차 비밀번호라고 생각하면 될 것 같습니다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90</a:t>
            </a:fld>
            <a:endParaRPr lang="ko-KR" altLang="en-US"/>
          </a:p>
        </p:txBody>
      </p:sp>
    </p:spTree>
    <p:extLst>
      <p:ext uri="{BB962C8B-B14F-4D97-AF65-F5344CB8AC3E}">
        <p14:creationId xmlns:p14="http://schemas.microsoft.com/office/powerpoint/2010/main" val="3596642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일단은 이렇게 모의투자 계정에 들어가면 제 계정이 생성된 모습을 볼 수 있고요</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91</a:t>
            </a:fld>
            <a:endParaRPr lang="ko-KR" altLang="en-US"/>
          </a:p>
        </p:txBody>
      </p:sp>
    </p:spTree>
    <p:extLst>
      <p:ext uri="{BB962C8B-B14F-4D97-AF65-F5344CB8AC3E}">
        <p14:creationId xmlns:p14="http://schemas.microsoft.com/office/powerpoint/2010/main" val="15592043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App</a:t>
            </a:r>
            <a:r>
              <a:rPr lang="ko-KR" altLang="en-US" dirty="0"/>
              <a:t> </a:t>
            </a:r>
            <a:r>
              <a:rPr lang="en-US" altLang="ko-KR" dirty="0"/>
              <a:t>key</a:t>
            </a:r>
            <a:r>
              <a:rPr lang="ko-KR" altLang="en-US" dirty="0"/>
              <a:t>와 </a:t>
            </a:r>
            <a:r>
              <a:rPr lang="en-US" altLang="ko-KR" dirty="0"/>
              <a:t>App secret</a:t>
            </a:r>
            <a:r>
              <a:rPr lang="ko-KR" altLang="en-US" dirty="0"/>
              <a:t>을 통해 접근 토큰을 발급을 받을 수 있습니다</a:t>
            </a:r>
            <a:r>
              <a:rPr lang="en-US" altLang="ko-KR" dirty="0"/>
              <a:t>. </a:t>
            </a:r>
            <a:r>
              <a:rPr lang="ko-KR" altLang="en-US" dirty="0"/>
              <a:t>접근 토큰은 </a:t>
            </a:r>
            <a:r>
              <a:rPr lang="en-US" altLang="ko-KR" dirty="0"/>
              <a:t>2</a:t>
            </a:r>
            <a:r>
              <a:rPr lang="ko-KR" altLang="en-US" dirty="0"/>
              <a:t>차 비밀번호라고 생각하시면 됩니다</a:t>
            </a:r>
            <a:r>
              <a:rPr lang="en-US" altLang="ko-KR" dirty="0"/>
              <a:t>. </a:t>
            </a:r>
            <a:r>
              <a:rPr lang="ko-KR" altLang="en-US" dirty="0"/>
              <a:t>주문이나 정정</a:t>
            </a:r>
            <a:r>
              <a:rPr lang="en-US" altLang="ko-KR" dirty="0"/>
              <a:t>, </a:t>
            </a:r>
            <a:r>
              <a:rPr lang="ko-KR" altLang="en-US" dirty="0"/>
              <a:t>취소등은 추가적으로 해쉬키가 필요한데</a:t>
            </a:r>
            <a:r>
              <a:rPr lang="en-US" altLang="ko-KR" dirty="0"/>
              <a:t>, </a:t>
            </a:r>
            <a:r>
              <a:rPr lang="ko-KR" altLang="en-US" dirty="0"/>
              <a:t>주문이나 정정 취소는 더욱 뛰어난 보안이 필요한 부분이다보니 해쉬키라는 </a:t>
            </a:r>
            <a:r>
              <a:rPr lang="en-US" altLang="ko-KR" dirty="0"/>
              <a:t>3</a:t>
            </a:r>
            <a:r>
              <a:rPr lang="ko-KR" altLang="en-US" dirty="0"/>
              <a:t>차 비밀번호도 필요하다고 생각하시면 됩니다</a:t>
            </a:r>
            <a:r>
              <a:rPr lang="en-US" altLang="ko-KR" dirty="0"/>
              <a:t>. </a:t>
            </a:r>
            <a:r>
              <a:rPr lang="ko-KR" altLang="en-US" dirty="0"/>
              <a:t>물론 이는 모두 </a:t>
            </a:r>
            <a:r>
              <a:rPr lang="en-US" altLang="ko-KR" dirty="0"/>
              <a:t>App key</a:t>
            </a:r>
            <a:r>
              <a:rPr lang="ko-KR" altLang="en-US" dirty="0"/>
              <a:t>와 </a:t>
            </a:r>
            <a:r>
              <a:rPr lang="en-US" altLang="ko-KR" dirty="0"/>
              <a:t>App </a:t>
            </a:r>
            <a:r>
              <a:rPr lang="en-US" altLang="ko-KR" dirty="0" err="1"/>
              <a:t>secre</a:t>
            </a:r>
            <a:r>
              <a:rPr lang="ko-KR" altLang="en-US" dirty="0"/>
              <a:t>을 통해 적당한 쿼리를 작성하여 얻을 수 있습니다</a:t>
            </a:r>
            <a:r>
              <a:rPr lang="en-US" altLang="ko-KR" dirty="0"/>
              <a:t>. </a:t>
            </a:r>
            <a:r>
              <a:rPr lang="ko-KR" altLang="en-US" dirty="0"/>
              <a:t>쿼리를 작성하는 방법은 </a:t>
            </a:r>
            <a:r>
              <a:rPr lang="en-US" altLang="ko-KR" dirty="0"/>
              <a:t>KIS Developers</a:t>
            </a:r>
            <a:r>
              <a:rPr lang="ko-KR" altLang="en-US" dirty="0"/>
              <a:t>의 공식 문서에서 확인할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92</a:t>
            </a:fld>
            <a:endParaRPr lang="ko-KR" altLang="en-US"/>
          </a:p>
        </p:txBody>
      </p:sp>
    </p:spTree>
    <p:extLst>
      <p:ext uri="{BB962C8B-B14F-4D97-AF65-F5344CB8AC3E}">
        <p14:creationId xmlns:p14="http://schemas.microsoft.com/office/powerpoint/2010/main" val="3703800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일단 테스트용으로 삼성전자 </a:t>
            </a:r>
            <a:r>
              <a:rPr lang="en-US" altLang="ko-KR" dirty="0"/>
              <a:t>10</a:t>
            </a:r>
            <a:r>
              <a:rPr lang="ko-KR" altLang="en-US" dirty="0"/>
              <a:t>주를 </a:t>
            </a:r>
            <a:r>
              <a:rPr lang="en-US" altLang="ko-KR" dirty="0"/>
              <a:t>API</a:t>
            </a:r>
            <a:r>
              <a:rPr lang="ko-KR" altLang="en-US" dirty="0"/>
              <a:t>를 통해 매입해 보았습니다</a:t>
            </a:r>
            <a:r>
              <a:rPr lang="en-US" altLang="ko-KR" dirty="0"/>
              <a:t>. </a:t>
            </a:r>
            <a:r>
              <a:rPr lang="ko-KR" altLang="en-US" dirty="0"/>
              <a:t>밑에 결과창에 모의투자 매수주문이 완료 되었습니다</a:t>
            </a:r>
            <a:r>
              <a:rPr lang="en-US" altLang="ko-KR" dirty="0"/>
              <a:t>.</a:t>
            </a:r>
            <a:r>
              <a:rPr lang="ko-KR" altLang="en-US" dirty="0"/>
              <a:t>라고 문구가 뜬 것을 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93</a:t>
            </a:fld>
            <a:endParaRPr lang="ko-KR" altLang="en-US"/>
          </a:p>
        </p:txBody>
      </p:sp>
    </p:spTree>
    <p:extLst>
      <p:ext uri="{BB962C8B-B14F-4D97-AF65-F5344CB8AC3E}">
        <p14:creationId xmlns:p14="http://schemas.microsoft.com/office/powerpoint/2010/main" val="2013654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제 </a:t>
            </a:r>
            <a:r>
              <a:rPr lang="en-US" altLang="ko-KR" dirty="0"/>
              <a:t>HTS </a:t>
            </a:r>
            <a:r>
              <a:rPr lang="ko-KR" altLang="en-US" dirty="0"/>
              <a:t>모의투자 계좌의 실시간 체결 알림창에 팝업으로 뜨는 것을 확인 했습니다</a:t>
            </a:r>
            <a:r>
              <a:rPr lang="en-US" altLang="ko-KR" dirty="0"/>
              <a:t>. </a:t>
            </a:r>
            <a:r>
              <a:rPr lang="ko-KR" altLang="en-US" dirty="0"/>
              <a:t>제가 시장가로 주문 했음에도 불구하고 체결 수량이 </a:t>
            </a:r>
            <a:r>
              <a:rPr lang="en-US" altLang="ko-KR" dirty="0"/>
              <a:t>8</a:t>
            </a:r>
            <a:r>
              <a:rPr lang="ko-KR" altLang="en-US" dirty="0"/>
              <a:t>과 </a:t>
            </a:r>
            <a:r>
              <a:rPr lang="en-US" altLang="ko-KR" dirty="0"/>
              <a:t>2</a:t>
            </a:r>
            <a:r>
              <a:rPr lang="ko-KR" altLang="en-US" dirty="0"/>
              <a:t>로 나눠서 구매된 이유는 이것이 모의투자이기 저의 매입이 실제로 이루어진 것이 아니거든요</a:t>
            </a:r>
            <a:r>
              <a:rPr lang="en-US" altLang="ko-KR" dirty="0"/>
              <a:t>. </a:t>
            </a:r>
            <a:r>
              <a:rPr lang="ko-KR" altLang="en-US" dirty="0"/>
              <a:t>제가 매입입력을 한 시점 후로부터 누군가가 실제투자에서 </a:t>
            </a:r>
            <a:r>
              <a:rPr lang="en-US" altLang="ko-KR" dirty="0"/>
              <a:t>10</a:t>
            </a:r>
            <a:r>
              <a:rPr lang="ko-KR" altLang="en-US" dirty="0"/>
              <a:t>주를 매입해야 제꺼에도 뜨는 시스템인데</a:t>
            </a:r>
            <a:r>
              <a:rPr lang="en-US" altLang="ko-KR" dirty="0"/>
              <a:t>, </a:t>
            </a:r>
            <a:r>
              <a:rPr lang="ko-KR" altLang="en-US" dirty="0"/>
              <a:t>만약 제가 입력한 첫시점으로부터 </a:t>
            </a:r>
            <a:r>
              <a:rPr lang="en-US" altLang="ko-KR" dirty="0"/>
              <a:t>10</a:t>
            </a:r>
            <a:r>
              <a:rPr lang="ko-KR" altLang="en-US" dirty="0"/>
              <a:t>주 이상을 샀다면 제 체결도 </a:t>
            </a:r>
            <a:r>
              <a:rPr lang="en-US" altLang="ko-KR" dirty="0"/>
              <a:t>10</a:t>
            </a:r>
            <a:r>
              <a:rPr lang="ko-KR" altLang="en-US" dirty="0"/>
              <a:t>주로 바로 이루어졌을텐데</a:t>
            </a:r>
            <a:r>
              <a:rPr lang="en-US" altLang="ko-KR" dirty="0"/>
              <a:t>, </a:t>
            </a:r>
            <a:r>
              <a:rPr lang="ko-KR" altLang="en-US" dirty="0"/>
              <a:t>입력 시점으로부터 </a:t>
            </a:r>
            <a:r>
              <a:rPr lang="en-US" altLang="ko-KR" dirty="0"/>
              <a:t>8</a:t>
            </a:r>
            <a:r>
              <a:rPr lang="ko-KR" altLang="en-US" dirty="0"/>
              <a:t>주와 </a:t>
            </a:r>
            <a:r>
              <a:rPr lang="en-US" altLang="ko-KR" dirty="0"/>
              <a:t>2</a:t>
            </a:r>
            <a:r>
              <a:rPr lang="ko-KR" altLang="en-US" dirty="0"/>
              <a:t>주가 체결이 되었나봅니다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94</a:t>
            </a:fld>
            <a:endParaRPr lang="ko-KR" altLang="en-US"/>
          </a:p>
        </p:txBody>
      </p:sp>
    </p:spTree>
    <p:extLst>
      <p:ext uri="{BB962C8B-B14F-4D97-AF65-F5344CB8AC3E}">
        <p14:creationId xmlns:p14="http://schemas.microsoft.com/office/powerpoint/2010/main" val="4002443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이제 테스트를 해보았으니 자동매매를 위한 함수들을 만들었습니다</a:t>
            </a:r>
            <a:r>
              <a:rPr lang="en-US" altLang="ko-KR" dirty="0"/>
              <a:t>. </a:t>
            </a:r>
            <a:r>
              <a:rPr lang="ko-KR" altLang="en-US" dirty="0"/>
              <a:t>주문함수로 보면 최유리 지정가로 한 주씩 주문하는 것을 설정하였습니다</a:t>
            </a:r>
            <a:r>
              <a:rPr lang="en-US" altLang="ko-KR" dirty="0"/>
              <a:t>. </a:t>
            </a:r>
            <a:r>
              <a:rPr lang="ko-KR" altLang="en-US" dirty="0"/>
              <a:t>이는 저의 프로그램 매매로 가격의 변동을 주지 않기 위해서 입니다</a:t>
            </a:r>
            <a:r>
              <a:rPr lang="en-US" altLang="ko-KR" dirty="0"/>
              <a:t>. </a:t>
            </a:r>
            <a:r>
              <a:rPr lang="ko-KR" altLang="en-US" dirty="0"/>
              <a:t>최유리 지정가란 수량만 넣어서 주문하되</a:t>
            </a:r>
            <a:r>
              <a:rPr lang="en-US" altLang="ko-KR" dirty="0"/>
              <a:t>, </a:t>
            </a:r>
            <a:r>
              <a:rPr lang="ko-KR" altLang="en-US" dirty="0"/>
              <a:t>매수시에는 최우선 매도호가로</a:t>
            </a:r>
            <a:r>
              <a:rPr lang="en-US" altLang="ko-KR" dirty="0"/>
              <a:t>, </a:t>
            </a:r>
            <a:r>
              <a:rPr lang="ko-KR" altLang="en-US" dirty="0"/>
              <a:t>매도 시에는 최우선 매수호가로 가격을 지정한 것으로 보는 주문입니다</a:t>
            </a:r>
            <a:r>
              <a:rPr lang="en-US" altLang="ko-KR" dirty="0"/>
              <a:t>.</a:t>
            </a:r>
          </a:p>
          <a:p>
            <a:endParaRPr lang="en-US" altLang="ko-KR" dirty="0"/>
          </a:p>
          <a:p>
            <a:r>
              <a:rPr lang="ko-KR" altLang="en-US" dirty="0"/>
              <a:t>계좌잔고 조회의 경우에는 모의투자에서 </a:t>
            </a:r>
            <a:r>
              <a:rPr lang="en-US" altLang="ko-KR" dirty="0"/>
              <a:t>API</a:t>
            </a:r>
            <a:r>
              <a:rPr lang="ko-KR" altLang="en-US" dirty="0"/>
              <a:t>를 통하면 한번에 </a:t>
            </a:r>
            <a:r>
              <a:rPr lang="en-US" altLang="ko-KR" dirty="0"/>
              <a:t>20</a:t>
            </a:r>
            <a:r>
              <a:rPr lang="ko-KR" altLang="en-US" dirty="0"/>
              <a:t>개의 종목만 조회할 수 있어서 추가적인 조치를 했다는 내용입니다</a:t>
            </a:r>
            <a:r>
              <a:rPr lang="en-US" altLang="ko-KR" dirty="0"/>
              <a:t>. </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95</a:t>
            </a:fld>
            <a:endParaRPr lang="ko-KR" altLang="en-US"/>
          </a:p>
        </p:txBody>
      </p:sp>
    </p:spTree>
    <p:extLst>
      <p:ext uri="{BB962C8B-B14F-4D97-AF65-F5344CB8AC3E}">
        <p14:creationId xmlns:p14="http://schemas.microsoft.com/office/powerpoint/2010/main" val="18193324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예를들어</a:t>
            </a:r>
            <a:r>
              <a:rPr lang="en-US" altLang="ko-KR" dirty="0"/>
              <a:t>,</a:t>
            </a:r>
            <a:r>
              <a:rPr lang="ko-KR" altLang="en-US" dirty="0"/>
              <a:t> 최유리지정가 매도에 대해서 살펴보면</a:t>
            </a:r>
            <a:r>
              <a:rPr lang="en-US" altLang="ko-KR" dirty="0"/>
              <a:t>. </a:t>
            </a:r>
            <a:r>
              <a:rPr lang="ko-KR" altLang="en-US" dirty="0"/>
              <a:t>거의 시장가 매도랑 동일하지만</a:t>
            </a:r>
            <a:r>
              <a:rPr lang="en-US" altLang="ko-KR" dirty="0"/>
              <a:t>. </a:t>
            </a:r>
            <a:r>
              <a:rPr lang="ko-KR" altLang="en-US" dirty="0"/>
              <a:t>일반적으로 시장가로 </a:t>
            </a:r>
            <a:r>
              <a:rPr lang="en-US" altLang="ko-KR" dirty="0"/>
              <a:t>400</a:t>
            </a:r>
            <a:r>
              <a:rPr lang="ko-KR" altLang="en-US" dirty="0"/>
              <a:t>주를 매도하면 </a:t>
            </a:r>
            <a:r>
              <a:rPr lang="en-US" altLang="ko-KR" dirty="0"/>
              <a:t>9800</a:t>
            </a:r>
            <a:r>
              <a:rPr lang="ko-KR" altLang="en-US" dirty="0"/>
              <a:t>까지 매물을 소화해서 모두 체결이 될텐데 말그대로 매도창 제일 위인 최유리 지정가에 값을 고정해서 </a:t>
            </a:r>
            <a:r>
              <a:rPr lang="en-US" altLang="ko-KR" dirty="0"/>
              <a:t>100</a:t>
            </a:r>
            <a:r>
              <a:rPr lang="ko-KR" altLang="en-US" dirty="0"/>
              <a:t>주는 팔리고 </a:t>
            </a:r>
            <a:r>
              <a:rPr lang="en-US" altLang="ko-KR" dirty="0"/>
              <a:t>300</a:t>
            </a:r>
            <a:r>
              <a:rPr lang="ko-KR" altLang="en-US" dirty="0"/>
              <a:t>주는 대기매도물량으로 쌓인 것을 볼 수 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96</a:t>
            </a:fld>
            <a:endParaRPr lang="ko-KR" altLang="en-US"/>
          </a:p>
        </p:txBody>
      </p:sp>
    </p:spTree>
    <p:extLst>
      <p:ext uri="{BB962C8B-B14F-4D97-AF65-F5344CB8AC3E}">
        <p14:creationId xmlns:p14="http://schemas.microsoft.com/office/powerpoint/2010/main" val="29458239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이후 함수들을 이용해 매매 자동화 프로그램의 워크플로우를 간단히 살펴보면 다음과 같습니다</a:t>
            </a:r>
            <a:r>
              <a:rPr lang="en-US" altLang="ko-KR" dirty="0"/>
              <a:t>.</a:t>
            </a:r>
          </a:p>
          <a:p>
            <a:r>
              <a:rPr lang="ko-KR" altLang="en-US" dirty="0"/>
              <a:t>엑셀 파일에서 모델 포트폴리오를 불러오고</a:t>
            </a:r>
            <a:r>
              <a:rPr lang="en-US" altLang="ko-KR" dirty="0"/>
              <a:t>, </a:t>
            </a:r>
            <a:r>
              <a:rPr lang="ko-KR" altLang="en-US" dirty="0"/>
              <a:t>현재 계좌 보유종목과 자산정보를 불러옵니다</a:t>
            </a:r>
            <a:r>
              <a:rPr lang="en-US" altLang="ko-KR" dirty="0"/>
              <a:t>. </a:t>
            </a:r>
            <a:r>
              <a:rPr lang="ko-KR" altLang="en-US" dirty="0"/>
              <a:t>그리고 </a:t>
            </a:r>
            <a:r>
              <a:rPr lang="en-US" altLang="ko-KR" dirty="0"/>
              <a:t>20</a:t>
            </a:r>
            <a:r>
              <a:rPr lang="ko-KR" altLang="en-US" dirty="0"/>
              <a:t>개의 각 종목당 투자 금액을 설정합니다</a:t>
            </a:r>
            <a:r>
              <a:rPr lang="en-US" altLang="ko-KR" dirty="0"/>
              <a:t>. </a:t>
            </a:r>
            <a:r>
              <a:rPr lang="ko-KR" altLang="en-US" dirty="0"/>
              <a:t>버퍼를 주기위해 총 자산금액 </a:t>
            </a:r>
            <a:r>
              <a:rPr lang="en-US" altLang="ko-KR" dirty="0"/>
              <a:t>5</a:t>
            </a:r>
            <a:r>
              <a:rPr lang="ko-KR" altLang="en-US" dirty="0"/>
              <a:t>억의 </a:t>
            </a:r>
            <a:r>
              <a:rPr lang="en-US" altLang="ko-KR" dirty="0"/>
              <a:t>0.98</a:t>
            </a:r>
            <a:r>
              <a:rPr lang="ko-KR" altLang="en-US" dirty="0"/>
              <a:t>배</a:t>
            </a:r>
            <a:r>
              <a:rPr lang="en-US" altLang="ko-KR" dirty="0"/>
              <a:t>, </a:t>
            </a:r>
            <a:r>
              <a:rPr lang="ko-KR" altLang="en-US" dirty="0"/>
              <a:t>즉 </a:t>
            </a:r>
            <a:r>
              <a:rPr lang="en-US" altLang="ko-KR" dirty="0"/>
              <a:t>4</a:t>
            </a:r>
            <a:r>
              <a:rPr lang="ko-KR" altLang="en-US" dirty="0"/>
              <a:t>억 </a:t>
            </a:r>
            <a:r>
              <a:rPr lang="en-US" altLang="ko-KR" dirty="0"/>
              <a:t>9</a:t>
            </a:r>
            <a:r>
              <a:rPr lang="ko-KR" altLang="en-US" dirty="0"/>
              <a:t>천만을 투자 금액으로 설정합니다</a:t>
            </a:r>
            <a:r>
              <a:rPr lang="en-US" altLang="ko-KR" dirty="0"/>
              <a:t>. </a:t>
            </a:r>
            <a:r>
              <a:rPr lang="ko-KR" altLang="en-US" dirty="0"/>
              <a:t>총 </a:t>
            </a:r>
            <a:r>
              <a:rPr lang="en-US" altLang="ko-KR" dirty="0"/>
              <a:t>20</a:t>
            </a:r>
            <a:r>
              <a:rPr lang="ko-KR" altLang="en-US" dirty="0"/>
              <a:t>개의 종목이 모델 포트폴리오에 있으니 종목당 </a:t>
            </a:r>
            <a:r>
              <a:rPr lang="en-US" altLang="ko-KR" dirty="0"/>
              <a:t>2450</a:t>
            </a:r>
            <a:r>
              <a:rPr lang="ko-KR" altLang="en-US" dirty="0"/>
              <a:t>만원을 투자금액으로 사용하는 것이죠</a:t>
            </a:r>
            <a:r>
              <a:rPr lang="en-US" altLang="ko-KR" dirty="0"/>
              <a:t>. </a:t>
            </a:r>
            <a:r>
              <a:rPr lang="ko-KR" altLang="en-US" dirty="0"/>
              <a:t>그리고 이를 기반으로 각 종목당 목표 수량을 계산합니다</a:t>
            </a:r>
            <a:r>
              <a:rPr lang="en-US" altLang="ko-KR" dirty="0"/>
              <a:t>. </a:t>
            </a:r>
            <a:r>
              <a:rPr lang="ko-KR" altLang="en-US" dirty="0"/>
              <a:t> </a:t>
            </a:r>
            <a:endParaRPr lang="en-US" altLang="ko-KR" dirty="0"/>
          </a:p>
          <a:p>
            <a:r>
              <a:rPr lang="ko-KR" altLang="en-US" dirty="0"/>
              <a:t>현재 보유한 종목의 수량과 투자할 종목의 보유수랑을 저장합니다</a:t>
            </a:r>
            <a:r>
              <a:rPr lang="en-US" altLang="ko-KR" dirty="0"/>
              <a:t>. </a:t>
            </a:r>
            <a:r>
              <a:rPr lang="ko-KR" altLang="en-US" dirty="0"/>
              <a:t>목표 수량 </a:t>
            </a:r>
            <a:r>
              <a:rPr lang="en-US" altLang="ko-KR" dirty="0"/>
              <a:t>– </a:t>
            </a:r>
            <a:r>
              <a:rPr lang="ko-KR" altLang="en-US" dirty="0"/>
              <a:t>보유수량을 통해 투자 수량을 계산합니다</a:t>
            </a:r>
            <a:r>
              <a:rPr lang="en-US" altLang="ko-KR" dirty="0"/>
              <a:t>. </a:t>
            </a:r>
            <a:br>
              <a:rPr lang="en-US" altLang="ko-KR" dirty="0"/>
            </a:br>
            <a:r>
              <a:rPr lang="ko-KR" altLang="en-US" dirty="0"/>
              <a:t>매매시간은 오전 </a:t>
            </a:r>
            <a:r>
              <a:rPr lang="en-US" altLang="ko-KR" dirty="0"/>
              <a:t>9</a:t>
            </a:r>
            <a:r>
              <a:rPr lang="ko-KR" altLang="en-US" dirty="0"/>
              <a:t>시부터 오후 </a:t>
            </a:r>
            <a:r>
              <a:rPr lang="en-US" altLang="ko-KR" dirty="0"/>
              <a:t>3</a:t>
            </a:r>
            <a:r>
              <a:rPr lang="ko-KR" altLang="en-US" dirty="0"/>
              <a:t>시까지로 설정하고</a:t>
            </a:r>
            <a:r>
              <a:rPr lang="en-US" altLang="ko-KR" dirty="0"/>
              <a:t>. </a:t>
            </a:r>
            <a:r>
              <a:rPr lang="ko-KR" altLang="en-US" dirty="0"/>
              <a:t>오후 </a:t>
            </a:r>
            <a:r>
              <a:rPr lang="en-US" altLang="ko-KR" dirty="0"/>
              <a:t>3</a:t>
            </a:r>
            <a:r>
              <a:rPr lang="ko-KR" altLang="en-US" dirty="0"/>
              <a:t>시가 되기전까지 혹은 모든 종목이 목표수량에 다다를때까지 스케쥴을 진행합니다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97</a:t>
            </a:fld>
            <a:endParaRPr lang="ko-KR" altLang="en-US"/>
          </a:p>
        </p:txBody>
      </p:sp>
    </p:spTree>
    <p:extLst>
      <p:ext uri="{BB962C8B-B14F-4D97-AF65-F5344CB8AC3E}">
        <p14:creationId xmlns:p14="http://schemas.microsoft.com/office/powerpoint/2010/main" val="2451066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이거는 제 기존의 잔고인데요</a:t>
            </a:r>
            <a:r>
              <a:rPr lang="en-US" altLang="ko-KR" dirty="0"/>
              <a:t>. </a:t>
            </a:r>
            <a:r>
              <a:rPr lang="ko-KR" altLang="en-US" dirty="0"/>
              <a:t>일단 삼성전자의 경우 테스트용으로 구매한 것이고</a:t>
            </a:r>
            <a:r>
              <a:rPr lang="en-US" altLang="ko-KR" dirty="0"/>
              <a:t>. </a:t>
            </a:r>
            <a:r>
              <a:rPr lang="ko-KR" altLang="en-US" dirty="0"/>
              <a:t>나머지 </a:t>
            </a:r>
            <a:r>
              <a:rPr lang="en-US" altLang="ko-KR" dirty="0"/>
              <a:t>1600</a:t>
            </a:r>
            <a:r>
              <a:rPr lang="ko-KR" altLang="en-US" dirty="0"/>
              <a:t>만원 어치의 종목들은 실수로 원주가를 사용해서 구성된 종목들입니다</a:t>
            </a:r>
            <a:r>
              <a:rPr lang="en-US" altLang="ko-KR" dirty="0"/>
              <a:t>. </a:t>
            </a:r>
            <a:r>
              <a:rPr lang="ko-KR" altLang="en-US" dirty="0"/>
              <a:t>어짜피 </a:t>
            </a:r>
            <a:r>
              <a:rPr lang="en-US" altLang="ko-KR" dirty="0"/>
              <a:t>1</a:t>
            </a:r>
            <a:r>
              <a:rPr lang="ko-KR" altLang="en-US" dirty="0"/>
              <a:t>년후에 리밸런싱을 진행해야 할텐데 이번에 만든 프로그램이 매입만 잘하는 것이 아닌 전체적으로 리밸런싱을 잘하는 지 테스트하기 위한 좋은 환경이라고 생각됩니다</a:t>
            </a:r>
            <a:r>
              <a:rPr lang="en-US" altLang="ko-KR" dirty="0"/>
              <a:t>.</a:t>
            </a:r>
            <a:r>
              <a:rPr lang="ko-KR" altLang="en-US" dirty="0"/>
              <a:t> </a:t>
            </a:r>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98</a:t>
            </a:fld>
            <a:endParaRPr lang="ko-KR" altLang="en-US"/>
          </a:p>
        </p:txBody>
      </p:sp>
    </p:spTree>
    <p:extLst>
      <p:ext uri="{BB962C8B-B14F-4D97-AF65-F5344CB8AC3E}">
        <p14:creationId xmlns:p14="http://schemas.microsoft.com/office/powerpoint/2010/main" val="2051598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첫째날 입니다</a:t>
            </a:r>
            <a:r>
              <a:rPr lang="en-US" altLang="ko-KR" dirty="0"/>
              <a:t>. 5000</a:t>
            </a:r>
            <a:r>
              <a:rPr lang="ko-KR" altLang="en-US" dirty="0"/>
              <a:t>만원 어치의 주식을 매수했고 </a:t>
            </a:r>
            <a:r>
              <a:rPr lang="en-US" altLang="ko-KR" dirty="0"/>
              <a:t>21</a:t>
            </a:r>
            <a:r>
              <a:rPr lang="ko-KR" altLang="en-US" dirty="0"/>
              <a:t>만원 어치의 주식을 매도했습니다</a:t>
            </a:r>
            <a:r>
              <a:rPr lang="en-US" altLang="ko-KR" dirty="0"/>
              <a:t>.</a:t>
            </a:r>
            <a:endParaRPr lang="ko-KR" altLang="en-US" dirty="0"/>
          </a:p>
        </p:txBody>
      </p:sp>
      <p:sp>
        <p:nvSpPr>
          <p:cNvPr id="4" name="Slide Number Placeholder 3"/>
          <p:cNvSpPr>
            <a:spLocks noGrp="1"/>
          </p:cNvSpPr>
          <p:nvPr>
            <p:ph type="sldNum" sz="quarter" idx="5"/>
          </p:nvPr>
        </p:nvSpPr>
        <p:spPr/>
        <p:txBody>
          <a:bodyPr/>
          <a:lstStyle/>
          <a:p>
            <a:fld id="{B138F97A-9846-4484-AFC9-1AA30A390DB7}" type="slidenum">
              <a:rPr lang="ko-KR" altLang="en-US" smtClean="0"/>
              <a:t>99</a:t>
            </a:fld>
            <a:endParaRPr lang="ko-KR" altLang="en-US"/>
          </a:p>
        </p:txBody>
      </p:sp>
    </p:spTree>
    <p:extLst>
      <p:ext uri="{BB962C8B-B14F-4D97-AF65-F5344CB8AC3E}">
        <p14:creationId xmlns:p14="http://schemas.microsoft.com/office/powerpoint/2010/main" val="191213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Pretendard Variable" panose="02000003000000020004" pitchFamily="2" charset="-127"/>
              </a:defRPr>
            </a:lvl1pPr>
          </a:lstStyle>
          <a:p>
            <a:fld id="{1D8BD707-D9CF-40AE-B4C6-C98DA3205C09}" type="datetimeFigureOut">
              <a:rPr lang="en-US" smtClean="0"/>
              <a:pPr/>
              <a:t>3/28/2024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Pretendard Variable" panose="02000003000000020004" pitchFamily="2" charset="-127"/>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Pretendard Variable" panose="02000003000000020004" pitchFamily="2" charset="-127"/>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Pretendard Variable" panose="02000003000000020004" pitchFamily="2" charset="-127"/>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Pretendard Variable" panose="02000003000000020004" pitchFamily="2" charset="-127"/>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Pretendard Variable" panose="02000003000000020004" pitchFamily="2" charset="-127"/>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Pretendard Variable" panose="02000003000000020004" pitchFamily="2" charset="-127"/>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Pretendard Variable" panose="02000003000000020004" pitchFamily="2" charset="-127"/>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Pretendard Variable" panose="02000003000000020004" pitchFamily="2" charset="-127"/>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105.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8.jpe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8.jpe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 descr="C:/Users/Administrator/AppData/Roaming/PolarisOffice/ETemp/22720_21645248/fImage394759275134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0" y="0"/>
            <a:ext cx="18288635" cy="10287635"/>
          </a:xfrm>
          <a:prstGeom prst="rect">
            <a:avLst/>
          </a:prstGeom>
          <a:gradFill rotWithShape="1">
            <a:gsLst>
              <a:gs pos="0">
                <a:schemeClr val="tx1"/>
              </a:gs>
              <a:gs pos="74000">
                <a:srgbClr val="B0C7E1"/>
              </a:gs>
              <a:gs pos="83000">
                <a:srgbClr val="B0C7E1"/>
              </a:gs>
              <a:gs pos="100000">
                <a:srgbClr val="CADAEB"/>
              </a:gs>
            </a:gsLst>
            <a:lin ang="5400000"/>
          </a:gradFill>
        </p:spPr>
      </p:pic>
      <p:grpSp>
        <p:nvGrpSpPr>
          <p:cNvPr id="12" name="그룹 7"/>
          <p:cNvGrpSpPr/>
          <p:nvPr/>
        </p:nvGrpSpPr>
        <p:grpSpPr>
          <a:xfrm>
            <a:off x="24130" y="10795"/>
            <a:ext cx="18260695" cy="10276840"/>
            <a:chOff x="24130" y="10795"/>
            <a:chExt cx="18260695" cy="10276840"/>
          </a:xfrm>
        </p:grpSpPr>
        <p:sp>
          <p:nvSpPr>
            <p:cNvPr id="3" name="AutoShape 3"/>
            <p:cNvSpPr>
              <a:spLocks/>
            </p:cNvSpPr>
            <p:nvPr/>
          </p:nvSpPr>
          <p:spPr>
            <a:xfrm>
              <a:off x="24130" y="10795"/>
              <a:ext cx="18260695" cy="10276840"/>
            </a:xfrm>
            <a:prstGeom prst="rect">
              <a:avLst/>
            </a:prstGeom>
            <a:solidFill>
              <a:srgbClr val="000000">
                <a:alpha val="73790"/>
              </a:srgbClr>
            </a:solidFill>
          </p:spPr>
          <p:txBody>
            <a:bodyPr vert="horz" wrap="square" lIns="0" tIns="0" rIns="0" bIns="0" anchor="t">
              <a:noAutofit/>
            </a:bodyPr>
            <a:lstStyle/>
            <a:p>
              <a:pPr marL="0" indent="0"/>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8" name="Group 8"/>
            <p:cNvGrpSpPr/>
            <p:nvPr/>
          </p:nvGrpSpPr>
          <p:grpSpPr>
            <a:xfrm>
              <a:off x="1503680" y="3247390"/>
              <a:ext cx="15293340" cy="4392193"/>
              <a:chOff x="1503680" y="3247390"/>
              <a:chExt cx="15293340" cy="4392193"/>
            </a:xfrm>
          </p:grpSpPr>
          <p:sp>
            <p:nvSpPr>
              <p:cNvPr id="9" name="TextBox 9"/>
              <p:cNvSpPr txBox="1">
                <a:spLocks/>
              </p:cNvSpPr>
              <p:nvPr/>
            </p:nvSpPr>
            <p:spPr>
              <a:xfrm>
                <a:off x="1503680" y="7177405"/>
                <a:ext cx="15293340" cy="462178"/>
              </a:xfrm>
              <a:prstGeom prst="rect">
                <a:avLst/>
              </a:prstGeom>
            </p:spPr>
            <p:txBody>
              <a:bodyPr vert="horz" wrap="square" lIns="0" tIns="0" rIns="0" bIns="0" numCol="1" rtlCol="1" anchor="t">
                <a:spAutoFit/>
              </a:bodyPr>
              <a:lstStyle/>
              <a:p>
                <a:pPr marL="0" indent="0" algn="ctr" latinLnBrk="0">
                  <a:lnSpc>
                    <a:spcPts val="3919"/>
                  </a:lnSpc>
                  <a:buFontTx/>
                  <a:buNone/>
                </a:pPr>
                <a:r>
                  <a:rPr lang="ko-KR" sz="28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SIDE PROJECT</a:t>
                </a:r>
                <a:r>
                  <a:rPr lang="en-US" sz="28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by </a:t>
                </a:r>
                <a:r>
                  <a:rPr lang="en-US" altLang="ko-KR" sz="28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Pixel Penguin</a:t>
                </a:r>
                <a:endParaRPr lang="ko-KR" altLang="en-US" sz="28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0"/>
              <p:cNvSpPr txBox="1">
                <a:spLocks/>
              </p:cNvSpPr>
              <p:nvPr/>
            </p:nvSpPr>
            <p:spPr>
              <a:xfrm>
                <a:off x="1503680" y="3247390"/>
                <a:ext cx="15293340" cy="3048635"/>
              </a:xfrm>
              <a:prstGeom prst="rect">
                <a:avLst/>
              </a:prstGeom>
            </p:spPr>
            <p:txBody>
              <a:bodyPr vert="horz" wrap="square" lIns="0" tIns="0" rIns="0" bIns="0" numCol="1" rtlCol="1" anchor="t">
                <a:spAutoFit/>
              </a:bodyPr>
              <a:lstStyle/>
              <a:p>
                <a:pPr marL="0" indent="0" algn="ctr" latinLnBrk="0">
                  <a:lnSpc>
                    <a:spcPts val="12000"/>
                  </a:lnSpc>
                  <a:buFontTx/>
                  <a:buNone/>
                </a:pPr>
                <a:endParaRPr lang="ko-KR" altLang="en-US" sz="120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12000"/>
                  </a:lnSpc>
                  <a:buFontTx/>
                  <a:buNone/>
                </a:pPr>
                <a:r>
                  <a:rPr lang="ko-KR" sz="120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QUANT PROJECT</a:t>
                </a:r>
                <a:endParaRPr lang="ko-KR" altLang="en-US" sz="120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grpSp>
      <p:grpSp>
        <p:nvGrpSpPr>
          <p:cNvPr id="15" name="그룹 26"/>
          <p:cNvGrpSpPr/>
          <p:nvPr/>
        </p:nvGrpSpPr>
        <p:grpSpPr>
          <a:xfrm>
            <a:off x="7913370" y="2865120"/>
            <a:ext cx="2451735" cy="812800"/>
            <a:chOff x="7913370" y="2865120"/>
            <a:chExt cx="2451735" cy="812800"/>
          </a:xfrm>
        </p:grpSpPr>
        <p:sp>
          <p:nvSpPr>
            <p:cNvPr id="16" name="텍스트 상자 24"/>
            <p:cNvSpPr txBox="1">
              <a:spLocks/>
            </p:cNvSpPr>
            <p:nvPr/>
          </p:nvSpPr>
          <p:spPr>
            <a:xfrm>
              <a:off x="7944485" y="3556635"/>
              <a:ext cx="2389505" cy="121285"/>
            </a:xfrm>
            <a:prstGeom prst="rect">
              <a:avLst/>
            </a:prstGeom>
          </p:spPr>
          <p:txBody>
            <a:bodyPr vert="horz" wrap="square" lIns="0" tIns="0" rIns="0" bIns="0" numCol="1" rtlCol="1" anchor="t">
              <a:spAutoFit/>
            </a:bodyPr>
            <a:lstStyle/>
            <a:p>
              <a:pPr marL="0" indent="0" algn="ctr" latinLnBrk="0">
                <a:lnSpc>
                  <a:spcPts val="954"/>
                </a:lnSpc>
                <a:buFontTx/>
                <a:buNone/>
              </a:pPr>
              <a:r>
                <a:rPr lang="en-US" sz="680" b="1" spc="26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Since </a:t>
              </a:r>
              <a:r>
                <a:rPr lang="ko-KR" sz="680" b="1" spc="26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2021</a:t>
              </a:r>
              <a:endParaRPr lang="ko-KR" altLang="en-US" sz="680" b="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텍스트 상자 25"/>
            <p:cNvSpPr txBox="1">
              <a:spLocks/>
            </p:cNvSpPr>
            <p:nvPr/>
          </p:nvSpPr>
          <p:spPr>
            <a:xfrm>
              <a:off x="7913370" y="2865120"/>
              <a:ext cx="2451735" cy="612775"/>
            </a:xfrm>
            <a:prstGeom prst="rect">
              <a:avLst/>
            </a:prstGeom>
          </p:spPr>
          <p:txBody>
            <a:bodyPr vert="horz" wrap="square" lIns="0" tIns="0" rIns="0" bIns="0" numCol="1" rtlCol="1" anchor="t">
              <a:spAutoFit/>
            </a:bodyPr>
            <a:lstStyle/>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GITHUB ID</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BEATKRAQ</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5" name="Picture 4">
            <a:extLst>
              <a:ext uri="{FF2B5EF4-FFF2-40B4-BE49-F238E27FC236}">
                <a16:creationId xmlns:a16="http://schemas.microsoft.com/office/drawing/2014/main" id="{7394BCCC-A065-57BD-972E-2117306165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0" y="1430972"/>
            <a:ext cx="1371600" cy="1371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5" name="TextBox 14">
            <a:extLst>
              <a:ext uri="{FF2B5EF4-FFF2-40B4-BE49-F238E27FC236}">
                <a16:creationId xmlns:a16="http://schemas.microsoft.com/office/drawing/2014/main" id="{64B00509-C3AE-9CA2-577F-2A99660B8DBC}"/>
              </a:ext>
            </a:extLst>
          </p:cNvPr>
          <p:cNvSpPr txBox="1"/>
          <p:nvPr/>
        </p:nvSpPr>
        <p:spPr>
          <a:xfrm>
            <a:off x="10287000" y="3675227"/>
            <a:ext cx="9150926"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en-US" altLang="ko-KR"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dwnload</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Payload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탭에서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확</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9" name="텍스트 상자 53">
            <a:extLst>
              <a:ext uri="{FF2B5EF4-FFF2-40B4-BE49-F238E27FC236}">
                <a16:creationId xmlns:a16="http://schemas.microsoft.com/office/drawing/2014/main" id="{08AAD8FC-02EF-D3D7-0EE3-E6E7C41B030F}"/>
              </a:ext>
            </a:extLst>
          </p:cNvPr>
          <p:cNvSpPr txBox="1">
            <a:spLocks/>
          </p:cNvSpPr>
          <p:nvPr/>
        </p:nvSpPr>
        <p:spPr>
          <a:xfrm>
            <a:off x="2895600" y="647700"/>
            <a:ext cx="93726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테이블 정의 및 갱신</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4800" b="1" dirty="0" err="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Upsert</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2" name="Picture 11">
            <a:extLst>
              <a:ext uri="{FF2B5EF4-FFF2-40B4-BE49-F238E27FC236}">
                <a16:creationId xmlns:a16="http://schemas.microsoft.com/office/drawing/2014/main" id="{81870DA1-6A30-ACE7-269A-9FB970B3137C}"/>
              </a:ext>
            </a:extLst>
          </p:cNvPr>
          <p:cNvPicPr>
            <a:picLocks noChangeAspect="1"/>
          </p:cNvPicPr>
          <p:nvPr/>
        </p:nvPicPr>
        <p:blipFill>
          <a:blip r:embed="rId3"/>
          <a:stretch>
            <a:fillRect/>
          </a:stretch>
        </p:blipFill>
        <p:spPr>
          <a:xfrm>
            <a:off x="1492212" y="2949361"/>
            <a:ext cx="4984788" cy="6188980"/>
          </a:xfrm>
          <a:prstGeom prst="rect">
            <a:avLst/>
          </a:prstGeom>
        </p:spPr>
      </p:pic>
      <p:sp>
        <p:nvSpPr>
          <p:cNvPr id="13" name="텍스트 상자 53">
            <a:extLst>
              <a:ext uri="{FF2B5EF4-FFF2-40B4-BE49-F238E27FC236}">
                <a16:creationId xmlns:a16="http://schemas.microsoft.com/office/drawing/2014/main" id="{D7669924-2AF7-47C3-B8F0-D19FA4DFBD4C}"/>
              </a:ext>
            </a:extLst>
          </p:cNvPr>
          <p:cNvSpPr txBox="1">
            <a:spLocks/>
          </p:cNvSpPr>
          <p:nvPr/>
        </p:nvSpPr>
        <p:spPr>
          <a:xfrm>
            <a:off x="1752600" y="18262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MySQL </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테이블 정의 쿼리</a:t>
            </a:r>
            <a:endParaRPr lang="ko-KR" altLang="en-US" sz="2400"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6" name="Picture 15">
            <a:extLst>
              <a:ext uri="{FF2B5EF4-FFF2-40B4-BE49-F238E27FC236}">
                <a16:creationId xmlns:a16="http://schemas.microsoft.com/office/drawing/2014/main" id="{62188F1A-9B49-AA54-D0FA-A739761C3823}"/>
              </a:ext>
            </a:extLst>
          </p:cNvPr>
          <p:cNvPicPr>
            <a:picLocks noChangeAspect="1"/>
          </p:cNvPicPr>
          <p:nvPr/>
        </p:nvPicPr>
        <p:blipFill>
          <a:blip r:embed="rId4"/>
          <a:stretch>
            <a:fillRect/>
          </a:stretch>
        </p:blipFill>
        <p:spPr>
          <a:xfrm>
            <a:off x="8382000" y="2330604"/>
            <a:ext cx="8764223" cy="6649378"/>
          </a:xfrm>
          <a:prstGeom prst="rect">
            <a:avLst/>
          </a:prstGeom>
        </p:spPr>
      </p:pic>
      <p:sp>
        <p:nvSpPr>
          <p:cNvPr id="17" name="도형 39">
            <a:extLst>
              <a:ext uri="{FF2B5EF4-FFF2-40B4-BE49-F238E27FC236}">
                <a16:creationId xmlns:a16="http://schemas.microsoft.com/office/drawing/2014/main" id="{57031529-5B5A-BD21-0289-E64EACE0D42B}"/>
              </a:ext>
            </a:extLst>
          </p:cNvPr>
          <p:cNvSpPr>
            <a:spLocks/>
          </p:cNvSpPr>
          <p:nvPr/>
        </p:nvSpPr>
        <p:spPr>
          <a:xfrm rot="8321421">
            <a:off x="13390497" y="5264899"/>
            <a:ext cx="346207" cy="423874"/>
          </a:xfrm>
          <a:prstGeom prst="rightArrow">
            <a:avLst/>
          </a:prstGeom>
          <a:solidFill>
            <a:srgbClr val="AE3449"/>
          </a:solidFill>
          <a:ln w="25400" cap="flat"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8" name="TextBox 17">
            <a:extLst>
              <a:ext uri="{FF2B5EF4-FFF2-40B4-BE49-F238E27FC236}">
                <a16:creationId xmlns:a16="http://schemas.microsoft.com/office/drawing/2014/main" id="{70F10DBC-C8F2-F213-63C5-C77C9501CDC4}"/>
              </a:ext>
            </a:extLst>
          </p:cNvPr>
          <p:cNvSpPr txBox="1"/>
          <p:nvPr/>
        </p:nvSpPr>
        <p:spPr>
          <a:xfrm>
            <a:off x="13833534" y="5018702"/>
            <a:ext cx="2743200" cy="369332"/>
          </a:xfrm>
          <a:prstGeom prst="rect">
            <a:avLst/>
          </a:prstGeom>
          <a:noFill/>
        </p:spPr>
        <p:txBody>
          <a:bodyPr wrap="square" rtlCol="0">
            <a:spAutoFit/>
          </a:bodyPr>
          <a:lstStyle/>
          <a:p>
            <a:r>
              <a:rPr lang="en-US" altLang="ko-KR" b="1"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Upsert</a:t>
            </a:r>
            <a:r>
              <a:rPr lang="ko-KR" altLang="en-US"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쿼리</a:t>
            </a:r>
          </a:p>
        </p:txBody>
      </p:sp>
      <p:sp>
        <p:nvSpPr>
          <p:cNvPr id="5" name="TextBox 4">
            <a:extLst>
              <a:ext uri="{FF2B5EF4-FFF2-40B4-BE49-F238E27FC236}">
                <a16:creationId xmlns:a16="http://schemas.microsoft.com/office/drawing/2014/main" id="{03C9BDED-202C-DF96-D1F0-CEB962572887}"/>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2671097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15" name="Picture 14">
            <a:extLst>
              <a:ext uri="{FF2B5EF4-FFF2-40B4-BE49-F238E27FC236}">
                <a16:creationId xmlns:a16="http://schemas.microsoft.com/office/drawing/2014/main" id="{FEC15045-91C6-D5B8-172D-A8F5F6A8ECB1}"/>
              </a:ext>
            </a:extLst>
          </p:cNvPr>
          <p:cNvPicPr>
            <a:picLocks noChangeAspect="1"/>
          </p:cNvPicPr>
          <p:nvPr/>
        </p:nvPicPr>
        <p:blipFill>
          <a:blip r:embed="rId3"/>
          <a:stretch>
            <a:fillRect/>
          </a:stretch>
        </p:blipFill>
        <p:spPr>
          <a:xfrm>
            <a:off x="1224927" y="2768034"/>
            <a:ext cx="9569047" cy="6880864"/>
          </a:xfrm>
          <a:prstGeom prst="rect">
            <a:avLst/>
          </a:prstGeom>
        </p:spPr>
      </p:pic>
      <p:sp>
        <p:nvSpPr>
          <p:cNvPr id="16" name="TextBox 15">
            <a:extLst>
              <a:ext uri="{FF2B5EF4-FFF2-40B4-BE49-F238E27FC236}">
                <a16:creationId xmlns:a16="http://schemas.microsoft.com/office/drawing/2014/main" id="{24407432-0F6F-D707-C6F1-8D32FBC2A970}"/>
              </a:ext>
            </a:extLst>
          </p:cNvPr>
          <p:cNvSpPr txBox="1"/>
          <p:nvPr/>
        </p:nvSpPr>
        <p:spPr>
          <a:xfrm>
            <a:off x="9471906" y="2340919"/>
            <a:ext cx="1805694" cy="400110"/>
          </a:xfrm>
          <a:prstGeom prst="rect">
            <a:avLst/>
          </a:prstGeom>
          <a:noFill/>
        </p:spPr>
        <p:txBody>
          <a:bodyPr wrap="square" rtlCol="0">
            <a:spAutoFit/>
          </a:bodyPr>
          <a:lstStyle/>
          <a:p>
            <a:r>
              <a:rPr lang="ko-KR" altLang="en-US" sz="200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둘째날 잔고</a:t>
            </a:r>
            <a:endPar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7" name="Picture 16">
            <a:extLst>
              <a:ext uri="{FF2B5EF4-FFF2-40B4-BE49-F238E27FC236}">
                <a16:creationId xmlns:a16="http://schemas.microsoft.com/office/drawing/2014/main" id="{6591ECB1-0DBA-B70C-B645-9342AFA13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0" y="2768034"/>
            <a:ext cx="6469054" cy="603243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D5FCAE4-E08A-74C4-2D2E-5A4EEACB9641}"/>
              </a:ext>
            </a:extLst>
          </p:cNvPr>
          <p:cNvSpPr txBox="1"/>
          <p:nvPr/>
        </p:nvSpPr>
        <p:spPr>
          <a:xfrm>
            <a:off x="11811000" y="3467100"/>
            <a:ext cx="5638800" cy="430887"/>
          </a:xfrm>
          <a:prstGeom prst="rect">
            <a:avLst/>
          </a:prstGeom>
          <a:noFill/>
        </p:spPr>
        <p:txBody>
          <a:bodyPr wrap="square" rtlCol="0">
            <a:spAutoFit/>
          </a:bodyPr>
          <a:lstStyle/>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CE9FADCF-AAC5-5454-242C-0809ACC9D2DC}"/>
              </a:ext>
            </a:extLst>
          </p:cNvPr>
          <p:cNvSpPr txBox="1"/>
          <p:nvPr/>
        </p:nvSpPr>
        <p:spPr>
          <a:xfrm>
            <a:off x="11966720" y="3386127"/>
            <a:ext cx="4873479" cy="4524315"/>
          </a:xfrm>
          <a:prstGeom prst="rect">
            <a:avLst/>
          </a:prstGeom>
          <a:noFill/>
        </p:spPr>
        <p:txBody>
          <a:bodyPr wrap="square" rtlCol="0">
            <a:spAutoFit/>
          </a:bodyPr>
          <a:lstStyle/>
          <a:p>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총 매입금액</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7</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천만</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＊프로젝트 마무리 날이 다가와서 둘째 날에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10</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주씩 매매 진행 </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＊금일 장도 안 좋았는데 </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 이상 금액을 매매한 것을 고려했을 때 큰 실평가 손실 없이 모델 포트폴리오 계좌 거의 완성</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＊실시간 체결알림창 촬영을 하였으나 전체화면으로 촬영을 안해서 코드 돌아가는 장면만 찍힘</a:t>
            </a:r>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1" name="TextBox 20">
            <a:extLst>
              <a:ext uri="{FF2B5EF4-FFF2-40B4-BE49-F238E27FC236}">
                <a16:creationId xmlns:a16="http://schemas.microsoft.com/office/drawing/2014/main" id="{60AFDBC9-AD3A-9E26-2001-58F30212D95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
        <p:nvSpPr>
          <p:cNvPr id="5" name="Rectangle 4">
            <a:extLst>
              <a:ext uri="{FF2B5EF4-FFF2-40B4-BE49-F238E27FC236}">
                <a16:creationId xmlns:a16="http://schemas.microsoft.com/office/drawing/2014/main" id="{4343B13E-F0D0-4BAF-1ECE-F8E782767A9E}"/>
              </a:ext>
            </a:extLst>
          </p:cNvPr>
          <p:cNvSpPr/>
          <p:nvPr/>
        </p:nvSpPr>
        <p:spPr>
          <a:xfrm>
            <a:off x="3048000" y="3377565"/>
            <a:ext cx="1295400" cy="175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432242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8" name="Picture 7">
            <a:extLst>
              <a:ext uri="{FF2B5EF4-FFF2-40B4-BE49-F238E27FC236}">
                <a16:creationId xmlns:a16="http://schemas.microsoft.com/office/drawing/2014/main" id="{3AFA3409-3561-7435-3D63-544761B4F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2414172"/>
            <a:ext cx="6469054" cy="359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19091-D4E6-0123-4438-CDFC3A0C9EEC}"/>
              </a:ext>
            </a:extLst>
          </p:cNvPr>
          <p:cNvSpPr txBox="1"/>
          <p:nvPr/>
        </p:nvSpPr>
        <p:spPr>
          <a:xfrm>
            <a:off x="11201400" y="2990664"/>
            <a:ext cx="4873479" cy="2462213"/>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빨간박스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주씩 거래하는 바람에 미처 팔지 못한 종목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둘을 제외하면 모델 포트폴리오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종목이 완성됨</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초록박스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에스텍</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이란 종목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둘째날 거래량이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1138</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주임</a:t>
            </a:r>
          </a:p>
        </p:txBody>
      </p:sp>
      <p:grpSp>
        <p:nvGrpSpPr>
          <p:cNvPr id="17" name="Group 16">
            <a:extLst>
              <a:ext uri="{FF2B5EF4-FFF2-40B4-BE49-F238E27FC236}">
                <a16:creationId xmlns:a16="http://schemas.microsoft.com/office/drawing/2014/main" id="{9BFAAB75-78E7-43C2-E452-49382439C05E}"/>
              </a:ext>
            </a:extLst>
          </p:cNvPr>
          <p:cNvGrpSpPr/>
          <p:nvPr/>
        </p:nvGrpSpPr>
        <p:grpSpPr>
          <a:xfrm>
            <a:off x="2349648" y="2414172"/>
            <a:ext cx="5751899" cy="7421032"/>
            <a:chOff x="3096126" y="2439209"/>
            <a:chExt cx="5751899" cy="7421032"/>
          </a:xfrm>
        </p:grpSpPr>
        <p:pic>
          <p:nvPicPr>
            <p:cNvPr id="16" name="Picture 15">
              <a:extLst>
                <a:ext uri="{FF2B5EF4-FFF2-40B4-BE49-F238E27FC236}">
                  <a16:creationId xmlns:a16="http://schemas.microsoft.com/office/drawing/2014/main" id="{0605F319-9414-1A3F-F13B-D4AB64A3865F}"/>
                </a:ext>
              </a:extLst>
            </p:cNvPr>
            <p:cNvPicPr>
              <a:picLocks noChangeAspect="1"/>
            </p:cNvPicPr>
            <p:nvPr/>
          </p:nvPicPr>
          <p:blipFill>
            <a:blip r:embed="rId4"/>
            <a:stretch>
              <a:fillRect/>
            </a:stretch>
          </p:blipFill>
          <p:spPr>
            <a:xfrm>
              <a:off x="3096126" y="2439209"/>
              <a:ext cx="5751899" cy="7421031"/>
            </a:xfrm>
            <a:prstGeom prst="rect">
              <a:avLst/>
            </a:prstGeom>
          </p:spPr>
        </p:pic>
        <p:sp>
          <p:nvSpPr>
            <p:cNvPr id="10" name="Rectangle 9">
              <a:extLst>
                <a:ext uri="{FF2B5EF4-FFF2-40B4-BE49-F238E27FC236}">
                  <a16:creationId xmlns:a16="http://schemas.microsoft.com/office/drawing/2014/main" id="{82B7635F-0633-A8E4-5070-DD900D4871A6}"/>
                </a:ext>
              </a:extLst>
            </p:cNvPr>
            <p:cNvSpPr/>
            <p:nvPr/>
          </p:nvSpPr>
          <p:spPr>
            <a:xfrm>
              <a:off x="3152503" y="4686300"/>
              <a:ext cx="5695520" cy="311825"/>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EDAD618B-096C-AAB7-6D5F-35F2478E68C4}"/>
                </a:ext>
              </a:extLst>
            </p:cNvPr>
            <p:cNvSpPr/>
            <p:nvPr/>
          </p:nvSpPr>
          <p:spPr>
            <a:xfrm>
              <a:off x="3152503" y="9599215"/>
              <a:ext cx="5695522" cy="261026"/>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6CAD3425-992F-5726-6393-0FCF1C2F4B0D}"/>
                </a:ext>
              </a:extLst>
            </p:cNvPr>
            <p:cNvSpPr/>
            <p:nvPr/>
          </p:nvSpPr>
          <p:spPr>
            <a:xfrm>
              <a:off x="3152502" y="7277100"/>
              <a:ext cx="5695521" cy="304165"/>
            </a:xfrm>
            <a:prstGeom prst="rect">
              <a:avLst/>
            </a:prstGeom>
            <a:noFill/>
            <a:ln>
              <a:solidFill>
                <a:srgbClr val="1995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id="{9C287769-C87D-7870-DE0F-34EC8A9A94D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4174601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3D687-2E88-F7FD-F0B6-58D0F925C528}"/>
              </a:ext>
            </a:extLst>
          </p:cNvPr>
          <p:cNvPicPr>
            <a:picLocks noChangeAspect="1"/>
          </p:cNvPicPr>
          <p:nvPr/>
        </p:nvPicPr>
        <p:blipFill>
          <a:blip r:embed="rId3"/>
          <a:stretch>
            <a:fillRect/>
          </a:stretch>
        </p:blipFill>
        <p:spPr>
          <a:xfrm>
            <a:off x="18601" y="0"/>
            <a:ext cx="8301990" cy="10287000"/>
          </a:xfrm>
          <a:prstGeom prst="rect">
            <a:avLst/>
          </a:prstGeom>
        </p:spPr>
      </p:pic>
      <p:grpSp>
        <p:nvGrpSpPr>
          <p:cNvPr id="2" name="Group 2"/>
          <p:cNvGrpSpPr/>
          <p:nvPr/>
        </p:nvGrpSpPr>
        <p:grpSpPr>
          <a:xfrm>
            <a:off x="46675" y="-25104"/>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7" name="TextBox 6">
            <a:extLst>
              <a:ext uri="{FF2B5EF4-FFF2-40B4-BE49-F238E27FC236}">
                <a16:creationId xmlns:a16="http://schemas.microsoft.com/office/drawing/2014/main" id="{C44BE071-F5F8-FAE1-7247-270BF50332A4}"/>
              </a:ext>
            </a:extLst>
          </p:cNvPr>
          <p:cNvSpPr txBox="1"/>
          <p:nvPr/>
        </p:nvSpPr>
        <p:spPr>
          <a:xfrm>
            <a:off x="1023302" y="4533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회고</a:t>
            </a:r>
          </a:p>
        </p:txBody>
      </p:sp>
      <p:sp>
        <p:nvSpPr>
          <p:cNvPr id="8" name="TextBox 7">
            <a:extLst>
              <a:ext uri="{FF2B5EF4-FFF2-40B4-BE49-F238E27FC236}">
                <a16:creationId xmlns:a16="http://schemas.microsoft.com/office/drawing/2014/main" id="{116DC48F-75B3-9E0F-E70A-71F85C1BB834}"/>
              </a:ext>
            </a:extLst>
          </p:cNvPr>
          <p:cNvSpPr txBox="1"/>
          <p:nvPr/>
        </p:nvSpPr>
        <p:spPr>
          <a:xfrm>
            <a:off x="9430889" y="1181100"/>
            <a:ext cx="7833809" cy="8710077"/>
          </a:xfrm>
          <a:prstGeom prst="rect">
            <a:avLst/>
          </a:prstGeom>
          <a:noFill/>
        </p:spPr>
        <p:txBody>
          <a:bodyPr wrap="square" rtlCol="0">
            <a:spAutoFit/>
          </a:bodyPr>
          <a:lstStyle/>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&lt;</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목표</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&gt;</a:t>
            </a: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조엘 그린블라트의 마법공식을 사용하여 국내 주식으로 멀티팩터 포트폴리오 구성하기</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매매 자동화를 통한 패시브 인컴</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(Passive Income)</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얻기</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514350" indent="-514350">
              <a:buFont typeface="+mj-lt"/>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실제 퀀트의 작업 프로세스를 처음부터 끝까지 진행하기</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&lt;</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아쉬운 점</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&gt;</a:t>
            </a: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Font typeface="Arial" panose="020B0604020202020204" pitchFamily="34" charset="0"/>
              <a:buChar char="•"/>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최근 영업일에 버퍼를 두기 위해 증시 자금동향에 위치한 일자을 사용했는데 이는 최근 영업일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-2</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일 </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Font typeface="Arial" panose="020B0604020202020204" pitchFamily="34" charset="0"/>
              <a:buChar char="•"/>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Font typeface="Arial" panose="020B0604020202020204" pitchFamily="34" charset="0"/>
              <a:buChar char="•"/>
            </a:pP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AWS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등 클라우드 컴퓨터에 배포하여 완전한 자동화 프로세스 생략</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4067829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D084B6-22CE-3F9D-197F-2A1EE3599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89" cy="10287000"/>
          </a:xfrm>
          <a:prstGeom prst="rect">
            <a:avLst/>
          </a:prstGeom>
        </p:spPr>
      </p:pic>
      <p:grpSp>
        <p:nvGrpSpPr>
          <p:cNvPr id="2" name="Group 2"/>
          <p:cNvGrpSpPr/>
          <p:nvPr/>
        </p:nvGrpSpPr>
        <p:grpSpPr>
          <a:xfrm>
            <a:off x="-1"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7" name="TextBox 6">
            <a:extLst>
              <a:ext uri="{FF2B5EF4-FFF2-40B4-BE49-F238E27FC236}">
                <a16:creationId xmlns:a16="http://schemas.microsoft.com/office/drawing/2014/main" id="{C44BE071-F5F8-FAE1-7247-270BF50332A4}"/>
              </a:ext>
            </a:extLst>
          </p:cNvPr>
          <p:cNvSpPr txBox="1"/>
          <p:nvPr/>
        </p:nvSpPr>
        <p:spPr>
          <a:xfrm>
            <a:off x="1023302" y="4533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앞으로 할 것</a:t>
            </a:r>
          </a:p>
        </p:txBody>
      </p:sp>
      <p:sp>
        <p:nvSpPr>
          <p:cNvPr id="8" name="TextBox 7">
            <a:extLst>
              <a:ext uri="{FF2B5EF4-FFF2-40B4-BE49-F238E27FC236}">
                <a16:creationId xmlns:a16="http://schemas.microsoft.com/office/drawing/2014/main" id="{116DC48F-75B3-9E0F-E70A-71F85C1BB834}"/>
              </a:ext>
            </a:extLst>
          </p:cNvPr>
          <p:cNvSpPr txBox="1"/>
          <p:nvPr/>
        </p:nvSpPr>
        <p:spPr>
          <a:xfrm>
            <a:off x="9593179" y="3348681"/>
            <a:ext cx="7833809" cy="3539430"/>
          </a:xfrm>
          <a:prstGeom prst="rect">
            <a:avLst/>
          </a:prstGeom>
          <a:noFill/>
        </p:spPr>
        <p:txBody>
          <a:bodyPr wrap="square" rtlCol="0">
            <a:spAutoFit/>
          </a:bodyPr>
          <a:lstStyle/>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1.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코드 정리 후 깃헙에 커밋</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2.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블로그 작성</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3.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트레이딩 전략으로 포트폴리오 설계</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시장의 취약점 탐색</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a:t>
            </a:r>
          </a:p>
          <a:p>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4. 1</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년 후</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모의투자 성과 확인</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6400191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1028700" y="8151946"/>
            <a:ext cx="3604357" cy="871065"/>
            <a:chOff x="0" y="0"/>
            <a:chExt cx="4805809" cy="1161420"/>
          </a:xfrm>
        </p:grpSpPr>
        <p:sp>
          <p:nvSpPr>
            <p:cNvPr id="4" name="TextBox 4"/>
            <p:cNvSpPr txBox="1"/>
            <p:nvPr/>
          </p:nvSpPr>
          <p:spPr>
            <a:xfrm>
              <a:off x="0" y="676491"/>
              <a:ext cx="4805809" cy="484928"/>
            </a:xfrm>
            <a:prstGeom prst="rect">
              <a:avLst/>
            </a:prstGeom>
          </p:spPr>
          <p:txBody>
            <a:bodyPr lIns="0" tIns="0" rIns="0" bIns="0" rtlCol="0" anchor="t">
              <a:spAutoFit/>
            </a:bodyPr>
            <a:lstStyle/>
            <a:p>
              <a:pPr>
                <a:lnSpc>
                  <a:spcPts val="2990"/>
                </a:lnSpc>
              </a:pPr>
              <a:r>
                <a:rPr lang="en-US" sz="23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010-5639-2436</a:t>
              </a:r>
            </a:p>
          </p:txBody>
        </p:sp>
        <p:sp>
          <p:nvSpPr>
            <p:cNvPr id="5" name="TextBox 5"/>
            <p:cNvSpPr txBox="1"/>
            <p:nvPr/>
          </p:nvSpPr>
          <p:spPr>
            <a:xfrm>
              <a:off x="0" y="-38100"/>
              <a:ext cx="4805809" cy="682413"/>
            </a:xfrm>
            <a:prstGeom prst="rect">
              <a:avLst/>
            </a:prstGeom>
          </p:spPr>
          <p:txBody>
            <a:bodyPr lIns="0" tIns="0" rIns="0" bIns="0" rtlCol="0" anchor="t">
              <a:spAutoFit/>
            </a:bodyPr>
            <a:lstStyle/>
            <a:p>
              <a:pPr>
                <a:lnSpc>
                  <a:spcPts val="4160"/>
                </a:lnSpc>
              </a:pPr>
              <a:r>
                <a:rPr lang="en-US" sz="3200" dirty="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Phone Number</a:t>
              </a:r>
            </a:p>
          </p:txBody>
        </p:sp>
      </p:grpSp>
      <p:grpSp>
        <p:nvGrpSpPr>
          <p:cNvPr id="6" name="Group 6"/>
          <p:cNvGrpSpPr/>
          <p:nvPr/>
        </p:nvGrpSpPr>
        <p:grpSpPr>
          <a:xfrm>
            <a:off x="7341822" y="8151946"/>
            <a:ext cx="3604357" cy="871065"/>
            <a:chOff x="0" y="0"/>
            <a:chExt cx="4805809" cy="1161420"/>
          </a:xfrm>
        </p:grpSpPr>
        <p:sp>
          <p:nvSpPr>
            <p:cNvPr id="7" name="TextBox 7"/>
            <p:cNvSpPr txBox="1"/>
            <p:nvPr/>
          </p:nvSpPr>
          <p:spPr>
            <a:xfrm>
              <a:off x="0" y="676491"/>
              <a:ext cx="4805809" cy="484928"/>
            </a:xfrm>
            <a:prstGeom prst="rect">
              <a:avLst/>
            </a:prstGeom>
          </p:spPr>
          <p:txBody>
            <a:bodyPr lIns="0" tIns="0" rIns="0" bIns="0" rtlCol="0" anchor="t">
              <a:spAutoFit/>
            </a:bodyPr>
            <a:lstStyle/>
            <a:p>
              <a:pPr>
                <a:lnSpc>
                  <a:spcPts val="2990"/>
                </a:lnSpc>
              </a:pPr>
              <a:r>
                <a:rPr lang="en-US" sz="23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stanfm20@gmail.com</a:t>
              </a:r>
            </a:p>
          </p:txBody>
        </p:sp>
        <p:sp>
          <p:nvSpPr>
            <p:cNvPr id="8" name="TextBox 8"/>
            <p:cNvSpPr txBox="1"/>
            <p:nvPr/>
          </p:nvSpPr>
          <p:spPr>
            <a:xfrm>
              <a:off x="0" y="-38100"/>
              <a:ext cx="4805809" cy="682413"/>
            </a:xfrm>
            <a:prstGeom prst="rect">
              <a:avLst/>
            </a:prstGeom>
          </p:spPr>
          <p:txBody>
            <a:bodyPr lIns="0" tIns="0" rIns="0" bIns="0" rtlCol="0" anchor="t">
              <a:spAutoFit/>
            </a:bodyPr>
            <a:lstStyle/>
            <a:p>
              <a:pPr>
                <a:lnSpc>
                  <a:spcPts val="4160"/>
                </a:lnSpc>
              </a:pPr>
              <a:r>
                <a:rPr lang="en-US" sz="320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Email Address</a:t>
              </a:r>
            </a:p>
          </p:txBody>
        </p:sp>
      </p:grpSp>
      <p:grpSp>
        <p:nvGrpSpPr>
          <p:cNvPr id="9" name="Group 9"/>
          <p:cNvGrpSpPr/>
          <p:nvPr/>
        </p:nvGrpSpPr>
        <p:grpSpPr>
          <a:xfrm>
            <a:off x="13654943" y="8123371"/>
            <a:ext cx="3604357" cy="1280762"/>
            <a:chOff x="0" y="-38100"/>
            <a:chExt cx="4805809" cy="1707683"/>
          </a:xfrm>
        </p:grpSpPr>
        <p:sp>
          <p:nvSpPr>
            <p:cNvPr id="10" name="TextBox 10"/>
            <p:cNvSpPr txBox="1"/>
            <p:nvPr/>
          </p:nvSpPr>
          <p:spPr>
            <a:xfrm>
              <a:off x="0" y="676491"/>
              <a:ext cx="4805809" cy="993092"/>
            </a:xfrm>
            <a:prstGeom prst="rect">
              <a:avLst/>
            </a:prstGeom>
          </p:spPr>
          <p:txBody>
            <a:bodyPr lIns="0" tIns="0" rIns="0" bIns="0" rtlCol="0" anchor="t">
              <a:spAutoFit/>
            </a:bodyPr>
            <a:lstStyle/>
            <a:p>
              <a:pPr>
                <a:lnSpc>
                  <a:spcPts val="2990"/>
                </a:lnSpc>
              </a:pPr>
              <a:r>
                <a:rPr lang="en-US" sz="2300"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https://pixelpenguin.tistory.com</a:t>
              </a:r>
            </a:p>
          </p:txBody>
        </p:sp>
        <p:sp>
          <p:nvSpPr>
            <p:cNvPr id="11" name="TextBox 11"/>
            <p:cNvSpPr txBox="1"/>
            <p:nvPr/>
          </p:nvSpPr>
          <p:spPr>
            <a:xfrm>
              <a:off x="0" y="-38100"/>
              <a:ext cx="4805809" cy="682413"/>
            </a:xfrm>
            <a:prstGeom prst="rect">
              <a:avLst/>
            </a:prstGeom>
          </p:spPr>
          <p:txBody>
            <a:bodyPr lIns="0" tIns="0" rIns="0" bIns="0" rtlCol="0" anchor="t">
              <a:spAutoFit/>
            </a:bodyPr>
            <a:lstStyle/>
            <a:p>
              <a:pPr>
                <a:lnSpc>
                  <a:spcPts val="4160"/>
                </a:lnSpc>
              </a:pPr>
              <a:r>
                <a:rPr lang="en-US" sz="3200" dirty="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Blog</a:t>
              </a:r>
            </a:p>
          </p:txBody>
        </p:sp>
      </p:grpSp>
      <p:grpSp>
        <p:nvGrpSpPr>
          <p:cNvPr id="12" name="Group 12"/>
          <p:cNvGrpSpPr/>
          <p:nvPr/>
        </p:nvGrpSpPr>
        <p:grpSpPr>
          <a:xfrm>
            <a:off x="1028700" y="4513122"/>
            <a:ext cx="9917478" cy="2332318"/>
            <a:chOff x="0" y="0"/>
            <a:chExt cx="13223305" cy="3109758"/>
          </a:xfrm>
        </p:grpSpPr>
        <p:sp>
          <p:nvSpPr>
            <p:cNvPr id="13" name="TextBox 13"/>
            <p:cNvSpPr txBox="1"/>
            <p:nvPr/>
          </p:nvSpPr>
          <p:spPr>
            <a:xfrm>
              <a:off x="0" y="-9525"/>
              <a:ext cx="13223305" cy="2447925"/>
            </a:xfrm>
            <a:prstGeom prst="rect">
              <a:avLst/>
            </a:prstGeom>
          </p:spPr>
          <p:txBody>
            <a:bodyPr lIns="0" tIns="0" rIns="0" bIns="0" rtlCol="0" anchor="t">
              <a:spAutoFit/>
            </a:bodyPr>
            <a:lstStyle/>
            <a:p>
              <a:pPr>
                <a:lnSpc>
                  <a:spcPts val="14400"/>
                </a:lnSpc>
              </a:pPr>
              <a:r>
                <a:rPr lang="en-US" sz="12000">
                  <a:solidFill>
                    <a:srgbClr val="6CE5E8"/>
                  </a:solidFill>
                  <a:latin typeface="Pretendard Variable" panose="02000003000000020004" pitchFamily="2" charset="-127"/>
                  <a:ea typeface="Pretendard Variable" panose="02000003000000020004" pitchFamily="2" charset="-127"/>
                  <a:cs typeface="Pretendard Variable" panose="02000003000000020004" pitchFamily="2" charset="-127"/>
                </a:rPr>
                <a:t>Thank you!</a:t>
              </a:r>
            </a:p>
          </p:txBody>
        </p:sp>
        <p:sp>
          <p:nvSpPr>
            <p:cNvPr id="14" name="TextBox 14"/>
            <p:cNvSpPr txBox="1"/>
            <p:nvPr/>
          </p:nvSpPr>
          <p:spPr>
            <a:xfrm>
              <a:off x="0" y="2553709"/>
              <a:ext cx="13223305" cy="556048"/>
            </a:xfrm>
            <a:prstGeom prst="rect">
              <a:avLst/>
            </a:prstGeom>
          </p:spPr>
          <p:txBody>
            <a:bodyPr lIns="0" tIns="0" rIns="0" bIns="0" rtlCol="0" anchor="t">
              <a:spAutoFit/>
            </a:bodyPr>
            <a:lstStyle/>
            <a:p>
              <a:pPr>
                <a:lnSpc>
                  <a:spcPts val="3380"/>
                </a:lnSpc>
              </a:pPr>
              <a:r>
                <a:rPr lang="en-US" sz="260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Feel free to reach out to us if you have any questions.</a:t>
              </a:r>
            </a:p>
          </p:txBody>
        </p:sp>
      </p:grpSp>
      <p:sp>
        <p:nvSpPr>
          <p:cNvPr id="15" name="AutoShape 15"/>
          <p:cNvSpPr/>
          <p:nvPr/>
        </p:nvSpPr>
        <p:spPr>
          <a:xfrm>
            <a:off x="1028700" y="7430399"/>
            <a:ext cx="16230600" cy="0"/>
          </a:xfrm>
          <a:prstGeom prst="line">
            <a:avLst/>
          </a:prstGeom>
          <a:ln w="9525" cap="flat">
            <a:solidFill>
              <a:srgbClr val="FFFFFF"/>
            </a:solidFill>
            <a:prstDash val="solid"/>
            <a:headEnd type="none" w="sm" len="sm"/>
            <a:tailEnd type="none" w="sm" len="sm"/>
          </a:ln>
        </p:spPr>
      </p:sp>
      <p:grpSp>
        <p:nvGrpSpPr>
          <p:cNvPr id="22" name="그룹 26">
            <a:extLst>
              <a:ext uri="{FF2B5EF4-FFF2-40B4-BE49-F238E27FC236}">
                <a16:creationId xmlns:a16="http://schemas.microsoft.com/office/drawing/2014/main" id="{F12E11D6-023B-E599-B360-9B0A7DE0BD69}"/>
              </a:ext>
            </a:extLst>
          </p:cNvPr>
          <p:cNvGrpSpPr/>
          <p:nvPr/>
        </p:nvGrpSpPr>
        <p:grpSpPr>
          <a:xfrm>
            <a:off x="12165353" y="5065191"/>
            <a:ext cx="2451735" cy="812800"/>
            <a:chOff x="7913370" y="2865120"/>
            <a:chExt cx="2451735" cy="812800"/>
          </a:xfrm>
        </p:grpSpPr>
        <p:sp>
          <p:nvSpPr>
            <p:cNvPr id="23" name="텍스트 상자 24">
              <a:extLst>
                <a:ext uri="{FF2B5EF4-FFF2-40B4-BE49-F238E27FC236}">
                  <a16:creationId xmlns:a16="http://schemas.microsoft.com/office/drawing/2014/main" id="{E080C401-85BC-B9D9-22F1-0F2613AA2875}"/>
                </a:ext>
              </a:extLst>
            </p:cNvPr>
            <p:cNvSpPr txBox="1">
              <a:spLocks/>
            </p:cNvSpPr>
            <p:nvPr/>
          </p:nvSpPr>
          <p:spPr>
            <a:xfrm>
              <a:off x="7944485" y="3556635"/>
              <a:ext cx="2389505" cy="121285"/>
            </a:xfrm>
            <a:prstGeom prst="rect">
              <a:avLst/>
            </a:prstGeom>
          </p:spPr>
          <p:txBody>
            <a:bodyPr vert="horz" wrap="square" lIns="0" tIns="0" rIns="0" bIns="0" numCol="1" rtlCol="1" anchor="t">
              <a:spAutoFit/>
            </a:bodyPr>
            <a:lstStyle/>
            <a:p>
              <a:pPr marL="0" indent="0" algn="ctr" latinLnBrk="0">
                <a:lnSpc>
                  <a:spcPts val="954"/>
                </a:lnSpc>
                <a:buFontTx/>
                <a:buNone/>
              </a:pPr>
              <a:r>
                <a:rPr lang="en-US" sz="680" b="1" spc="26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Since </a:t>
              </a:r>
              <a:r>
                <a:rPr lang="ko-KR" sz="680" b="1" spc="26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2021</a:t>
              </a:r>
              <a:endParaRPr lang="ko-KR" altLang="en-US" sz="68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4" name="텍스트 상자 25">
              <a:extLst>
                <a:ext uri="{FF2B5EF4-FFF2-40B4-BE49-F238E27FC236}">
                  <a16:creationId xmlns:a16="http://schemas.microsoft.com/office/drawing/2014/main" id="{5A29D8E4-B1D8-4ACF-08BA-7370FEB11AE7}"/>
                </a:ext>
              </a:extLst>
            </p:cNvPr>
            <p:cNvSpPr txBox="1">
              <a:spLocks/>
            </p:cNvSpPr>
            <p:nvPr/>
          </p:nvSpPr>
          <p:spPr>
            <a:xfrm>
              <a:off x="7913370" y="2865120"/>
              <a:ext cx="2451735" cy="612775"/>
            </a:xfrm>
            <a:prstGeom prst="rect">
              <a:avLst/>
            </a:prstGeom>
          </p:spPr>
          <p:txBody>
            <a:bodyPr vert="horz" wrap="square" lIns="0" tIns="0" rIns="0" bIns="0" numCol="1" rtlCol="1" anchor="t">
              <a:spAutoFit/>
            </a:bodyPr>
            <a:lstStyle/>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GITHUB ID</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2412"/>
                </a:lnSpc>
                <a:buFontTx/>
                <a:buNone/>
              </a:pPr>
              <a:r>
                <a:rPr lang="ko-KR" sz="2095" b="1" spc="25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BEATKRAQ</a:t>
              </a:r>
              <a:endParaRPr lang="ko-KR" altLang="en-US" sz="2095"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16" name="Picture 15">
            <a:extLst>
              <a:ext uri="{FF2B5EF4-FFF2-40B4-BE49-F238E27FC236}">
                <a16:creationId xmlns:a16="http://schemas.microsoft.com/office/drawing/2014/main" id="{D9A9CF96-6A1F-2740-559E-6F24F9DF26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29623" y="3593661"/>
            <a:ext cx="1447397" cy="1447397"/>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D11AAB-436B-83FE-CCCC-B31FB999F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 y="0"/>
            <a:ext cx="8329712" cy="10287000"/>
          </a:xfrm>
          <a:prstGeom prst="rect">
            <a:avLst/>
          </a:prstGeom>
        </p:spPr>
      </p:pic>
      <p:grpSp>
        <p:nvGrpSpPr>
          <p:cNvPr id="2" name="Group 2"/>
          <p:cNvGrpSpPr/>
          <p:nvPr/>
        </p:nvGrpSpPr>
        <p:grpSpPr>
          <a:xfrm>
            <a:off x="29494"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7" name="TextBox 6">
            <a:extLst>
              <a:ext uri="{FF2B5EF4-FFF2-40B4-BE49-F238E27FC236}">
                <a16:creationId xmlns:a16="http://schemas.microsoft.com/office/drawing/2014/main" id="{C44BE071-F5F8-FAE1-7247-270BF50332A4}"/>
              </a:ext>
            </a:extLst>
          </p:cNvPr>
          <p:cNvSpPr txBox="1"/>
          <p:nvPr/>
        </p:nvSpPr>
        <p:spPr>
          <a:xfrm>
            <a:off x="1023302" y="4533900"/>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일차 포트폴리오 매매 완성</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4" name="Picture 3">
            <a:extLst>
              <a:ext uri="{FF2B5EF4-FFF2-40B4-BE49-F238E27FC236}">
                <a16:creationId xmlns:a16="http://schemas.microsoft.com/office/drawing/2014/main" id="{CA3C3756-316A-8B24-76F8-AB1B5F953B0A}"/>
              </a:ext>
            </a:extLst>
          </p:cNvPr>
          <p:cNvPicPr>
            <a:picLocks noChangeAspect="1"/>
          </p:cNvPicPr>
          <p:nvPr/>
        </p:nvPicPr>
        <p:blipFill>
          <a:blip r:embed="rId4"/>
          <a:stretch>
            <a:fillRect/>
          </a:stretch>
        </p:blipFill>
        <p:spPr>
          <a:xfrm>
            <a:off x="10896600" y="2669005"/>
            <a:ext cx="5273032" cy="6354680"/>
          </a:xfrm>
          <a:prstGeom prst="rect">
            <a:avLst/>
          </a:prstGeom>
        </p:spPr>
      </p:pic>
      <p:sp>
        <p:nvSpPr>
          <p:cNvPr id="6" name="TextBox 5">
            <a:extLst>
              <a:ext uri="{FF2B5EF4-FFF2-40B4-BE49-F238E27FC236}">
                <a16:creationId xmlns:a16="http://schemas.microsoft.com/office/drawing/2014/main" id="{4883DDAF-9030-ABB2-9793-0317332046B9}"/>
              </a:ext>
            </a:extLst>
          </p:cNvPr>
          <p:cNvSpPr txBox="1"/>
          <p:nvPr/>
        </p:nvSpPr>
        <p:spPr>
          <a:xfrm>
            <a:off x="10287000" y="1231230"/>
            <a:ext cx="6705600" cy="923330"/>
          </a:xfrm>
          <a:prstGeom prst="rect">
            <a:avLst/>
          </a:prstGeom>
          <a:noFill/>
        </p:spPr>
        <p:txBody>
          <a:bodyPr wrap="square" rtlCol="0">
            <a:spAutoFit/>
          </a:bodyPr>
          <a:lstStyle/>
          <a:p>
            <a:r>
              <a:rPr lang="ko-KR" altLang="en-US" dirty="0"/>
              <a:t>오버나잇으로 매매하는 것을 고려하지 않다보니 목표수량이 날마다 바뀌는 불상사가</a:t>
            </a:r>
            <a:r>
              <a:rPr lang="en-US" altLang="ko-KR" dirty="0"/>
              <a:t>;;  </a:t>
            </a:r>
            <a:r>
              <a:rPr lang="ko-KR" altLang="en-US" dirty="0"/>
              <a:t>그래도 포트폴리오 완성</a:t>
            </a:r>
            <a:r>
              <a:rPr lang="en-US" altLang="ko-KR" dirty="0"/>
              <a:t>!(with minor </a:t>
            </a:r>
            <a:r>
              <a:rPr lang="ko-KR" altLang="en-US" dirty="0"/>
              <a:t>오차</a:t>
            </a:r>
            <a:r>
              <a:rPr lang="en-US" altLang="ko-KR" dirty="0"/>
              <a:t>)</a:t>
            </a:r>
            <a:endParaRPr lang="ko-KR" altLang="en-US" dirty="0"/>
          </a:p>
        </p:txBody>
      </p:sp>
    </p:spTree>
    <p:extLst>
      <p:ext uri="{BB962C8B-B14F-4D97-AF65-F5344CB8AC3E}">
        <p14:creationId xmlns:p14="http://schemas.microsoft.com/office/powerpoint/2010/main" val="436450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9" name="텍스트 상자 53">
            <a:extLst>
              <a:ext uri="{FF2B5EF4-FFF2-40B4-BE49-F238E27FC236}">
                <a16:creationId xmlns:a16="http://schemas.microsoft.com/office/drawing/2014/main" id="{08AAD8FC-02EF-D3D7-0EE3-E6E7C41B030F}"/>
              </a:ext>
            </a:extLst>
          </p:cNvPr>
          <p:cNvSpPr txBox="1">
            <a:spLocks/>
          </p:cNvSpPr>
          <p:nvPr/>
        </p:nvSpPr>
        <p:spPr>
          <a:xfrm>
            <a:off x="2895600" y="647700"/>
            <a:ext cx="92964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테이블 정의 및 갱신</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4800" b="1" dirty="0" err="1">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Upsert</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17BB9047-F394-032B-5F4D-38D3F59C5FB8}"/>
              </a:ext>
            </a:extLst>
          </p:cNvPr>
          <p:cNvPicPr>
            <a:picLocks noChangeAspect="1"/>
          </p:cNvPicPr>
          <p:nvPr/>
        </p:nvPicPr>
        <p:blipFill>
          <a:blip r:embed="rId3"/>
          <a:stretch>
            <a:fillRect/>
          </a:stretch>
        </p:blipFill>
        <p:spPr>
          <a:xfrm>
            <a:off x="2052320" y="2560901"/>
            <a:ext cx="9473565" cy="7303854"/>
          </a:xfrm>
          <a:prstGeom prst="rect">
            <a:avLst/>
          </a:prstGeom>
        </p:spPr>
      </p:pic>
      <p:sp>
        <p:nvSpPr>
          <p:cNvPr id="5" name="TextBox 4">
            <a:extLst>
              <a:ext uri="{FF2B5EF4-FFF2-40B4-BE49-F238E27FC236}">
                <a16:creationId xmlns:a16="http://schemas.microsoft.com/office/drawing/2014/main" id="{3E2AEEC2-732B-43FD-E340-CA64047316E8}"/>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332485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pic>
        <p:nvPicPr>
          <p:cNvPr id="14" name="Picture 13">
            <a:extLst>
              <a:ext uri="{FF2B5EF4-FFF2-40B4-BE49-F238E27FC236}">
                <a16:creationId xmlns:a16="http://schemas.microsoft.com/office/drawing/2014/main" id="{2924D4A7-BCE1-A710-2DAC-F1F9CDB49FEE}"/>
              </a:ext>
            </a:extLst>
          </p:cNvPr>
          <p:cNvPicPr>
            <a:picLocks noChangeAspect="1"/>
          </p:cNvPicPr>
          <p:nvPr/>
        </p:nvPicPr>
        <p:blipFill>
          <a:blip r:embed="rId3"/>
          <a:stretch>
            <a:fillRect/>
          </a:stretch>
        </p:blipFill>
        <p:spPr>
          <a:xfrm>
            <a:off x="3352800" y="2044166"/>
            <a:ext cx="11345986" cy="7872545"/>
          </a:xfrm>
          <a:prstGeom prst="rect">
            <a:avLst/>
          </a:prstGeom>
        </p:spPr>
      </p:pic>
      <p:sp>
        <p:nvSpPr>
          <p:cNvPr id="12" name="도형 36">
            <a:extLst>
              <a:ext uri="{FF2B5EF4-FFF2-40B4-BE49-F238E27FC236}">
                <a16:creationId xmlns:a16="http://schemas.microsoft.com/office/drawing/2014/main" id="{CB2F2D7D-4DCD-3782-BE61-1541E2C1AD17}"/>
              </a:ext>
            </a:extLst>
          </p:cNvPr>
          <p:cNvSpPr>
            <a:spLocks/>
          </p:cNvSpPr>
          <p:nvPr/>
        </p:nvSpPr>
        <p:spPr>
          <a:xfrm>
            <a:off x="3589214" y="6480104"/>
            <a:ext cx="1499233" cy="415996"/>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3E6BD607-AAC3-DB2F-1FB8-362F1EA2596E}"/>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18795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pic>
        <p:nvPicPr>
          <p:cNvPr id="7" name="Picture 6">
            <a:extLst>
              <a:ext uri="{FF2B5EF4-FFF2-40B4-BE49-F238E27FC236}">
                <a16:creationId xmlns:a16="http://schemas.microsoft.com/office/drawing/2014/main" id="{13F97178-A6C0-CF30-C3F8-8967B35C5B7A}"/>
              </a:ext>
            </a:extLst>
          </p:cNvPr>
          <p:cNvPicPr>
            <a:picLocks noChangeAspect="1"/>
          </p:cNvPicPr>
          <p:nvPr/>
        </p:nvPicPr>
        <p:blipFill>
          <a:blip r:embed="rId3"/>
          <a:stretch>
            <a:fillRect/>
          </a:stretch>
        </p:blipFill>
        <p:spPr>
          <a:xfrm>
            <a:off x="914400" y="2184404"/>
            <a:ext cx="7858586" cy="7357149"/>
          </a:xfrm>
          <a:prstGeom prst="rect">
            <a:avLst/>
          </a:prstGeom>
        </p:spPr>
      </p:pic>
      <p:pic>
        <p:nvPicPr>
          <p:cNvPr id="11" name="Picture 10">
            <a:extLst>
              <a:ext uri="{FF2B5EF4-FFF2-40B4-BE49-F238E27FC236}">
                <a16:creationId xmlns:a16="http://schemas.microsoft.com/office/drawing/2014/main" id="{7731BAF9-FE1B-6BD3-4EB7-A8D0A00D5444}"/>
              </a:ext>
            </a:extLst>
          </p:cNvPr>
          <p:cNvPicPr>
            <a:picLocks noChangeAspect="1"/>
          </p:cNvPicPr>
          <p:nvPr/>
        </p:nvPicPr>
        <p:blipFill>
          <a:blip r:embed="rId4"/>
          <a:stretch>
            <a:fillRect/>
          </a:stretch>
        </p:blipFill>
        <p:spPr>
          <a:xfrm>
            <a:off x="9372600" y="2263182"/>
            <a:ext cx="8287385" cy="7820733"/>
          </a:xfrm>
          <a:prstGeom prst="rect">
            <a:avLst/>
          </a:prstGeom>
        </p:spPr>
      </p:pic>
      <p:sp>
        <p:nvSpPr>
          <p:cNvPr id="13" name="도형 36">
            <a:extLst>
              <a:ext uri="{FF2B5EF4-FFF2-40B4-BE49-F238E27FC236}">
                <a16:creationId xmlns:a16="http://schemas.microsoft.com/office/drawing/2014/main" id="{B04BADDB-FE78-9AD8-91DE-2A4FC36328C7}"/>
              </a:ext>
            </a:extLst>
          </p:cNvPr>
          <p:cNvSpPr>
            <a:spLocks/>
          </p:cNvSpPr>
          <p:nvPr/>
        </p:nvSpPr>
        <p:spPr>
          <a:xfrm>
            <a:off x="15163800" y="4152900"/>
            <a:ext cx="2496185" cy="415996"/>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도형 39">
            <a:extLst>
              <a:ext uri="{FF2B5EF4-FFF2-40B4-BE49-F238E27FC236}">
                <a16:creationId xmlns:a16="http://schemas.microsoft.com/office/drawing/2014/main" id="{445E3DF9-7808-FB53-CC31-949D9052FCEC}"/>
              </a:ext>
            </a:extLst>
          </p:cNvPr>
          <p:cNvSpPr>
            <a:spLocks/>
          </p:cNvSpPr>
          <p:nvPr/>
        </p:nvSpPr>
        <p:spPr>
          <a:xfrm rot="3120000">
            <a:off x="14562427" y="3723461"/>
            <a:ext cx="689892" cy="244113"/>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E87F19AE-993B-693E-83F4-DF73B5AF2E8E}"/>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269272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pic>
        <p:nvPicPr>
          <p:cNvPr id="12" name="Picture 11">
            <a:extLst>
              <a:ext uri="{FF2B5EF4-FFF2-40B4-BE49-F238E27FC236}">
                <a16:creationId xmlns:a16="http://schemas.microsoft.com/office/drawing/2014/main" id="{7527F481-FF3B-C272-B5BC-46C2B33FA1F0}"/>
              </a:ext>
            </a:extLst>
          </p:cNvPr>
          <p:cNvPicPr>
            <a:picLocks noChangeAspect="1"/>
          </p:cNvPicPr>
          <p:nvPr/>
        </p:nvPicPr>
        <p:blipFill>
          <a:blip r:embed="rId3"/>
          <a:stretch>
            <a:fillRect/>
          </a:stretch>
        </p:blipFill>
        <p:spPr>
          <a:xfrm>
            <a:off x="1545422" y="7569835"/>
            <a:ext cx="7490048" cy="1549666"/>
          </a:xfrm>
          <a:prstGeom prst="rect">
            <a:avLst/>
          </a:prstGeom>
        </p:spPr>
      </p:pic>
      <p:pic>
        <p:nvPicPr>
          <p:cNvPr id="15" name="Picture 6">
            <a:extLst>
              <a:ext uri="{FF2B5EF4-FFF2-40B4-BE49-F238E27FC236}">
                <a16:creationId xmlns:a16="http://schemas.microsoft.com/office/drawing/2014/main" id="{E52FD42C-BCD3-3E9C-8EF5-E9A365C75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640" y="2103120"/>
            <a:ext cx="7626345" cy="23596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34A19A0-06FA-F82E-0125-B7D02D6B11FA}"/>
              </a:ext>
            </a:extLst>
          </p:cNvPr>
          <p:cNvSpPr txBox="1"/>
          <p:nvPr/>
        </p:nvSpPr>
        <p:spPr>
          <a:xfrm>
            <a:off x="2038350" y="2424085"/>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7" name="도형 36">
            <a:extLst>
              <a:ext uri="{FF2B5EF4-FFF2-40B4-BE49-F238E27FC236}">
                <a16:creationId xmlns:a16="http://schemas.microsoft.com/office/drawing/2014/main" id="{B3B7AC35-E5E6-4B22-39C6-FF17A0110A71}"/>
              </a:ext>
            </a:extLst>
          </p:cNvPr>
          <p:cNvSpPr>
            <a:spLocks/>
          </p:cNvSpPr>
          <p:nvPr/>
        </p:nvSpPr>
        <p:spPr>
          <a:xfrm>
            <a:off x="4267200" y="8496300"/>
            <a:ext cx="1219199" cy="511296"/>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9" name="Picture 18">
            <a:extLst>
              <a:ext uri="{FF2B5EF4-FFF2-40B4-BE49-F238E27FC236}">
                <a16:creationId xmlns:a16="http://schemas.microsoft.com/office/drawing/2014/main" id="{EEB9E388-43AE-4A1D-A191-E5AA4CCF0327}"/>
              </a:ext>
            </a:extLst>
          </p:cNvPr>
          <p:cNvPicPr>
            <a:picLocks noChangeAspect="1"/>
          </p:cNvPicPr>
          <p:nvPr/>
        </p:nvPicPr>
        <p:blipFill>
          <a:blip r:embed="rId5"/>
          <a:stretch>
            <a:fillRect/>
          </a:stretch>
        </p:blipFill>
        <p:spPr>
          <a:xfrm>
            <a:off x="1545422" y="4610106"/>
            <a:ext cx="7493232" cy="2514593"/>
          </a:xfrm>
          <a:prstGeom prst="rect">
            <a:avLst/>
          </a:prstGeom>
        </p:spPr>
      </p:pic>
      <p:sp>
        <p:nvSpPr>
          <p:cNvPr id="13" name="도형 36">
            <a:extLst>
              <a:ext uri="{FF2B5EF4-FFF2-40B4-BE49-F238E27FC236}">
                <a16:creationId xmlns:a16="http://schemas.microsoft.com/office/drawing/2014/main" id="{B04BADDB-FE78-9AD8-91DE-2A4FC36328C7}"/>
              </a:ext>
            </a:extLst>
          </p:cNvPr>
          <p:cNvSpPr>
            <a:spLocks/>
          </p:cNvSpPr>
          <p:nvPr/>
        </p:nvSpPr>
        <p:spPr>
          <a:xfrm>
            <a:off x="6172200" y="5300358"/>
            <a:ext cx="2863270" cy="757542"/>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1" name="TextBox 20">
            <a:extLst>
              <a:ext uri="{FF2B5EF4-FFF2-40B4-BE49-F238E27FC236}">
                <a16:creationId xmlns:a16="http://schemas.microsoft.com/office/drawing/2014/main" id="{2A31B24D-37C2-6D60-95C1-1F323EC45AB0}"/>
              </a:ext>
            </a:extLst>
          </p:cNvPr>
          <p:cNvSpPr txBox="1"/>
          <p:nvPr/>
        </p:nvSpPr>
        <p:spPr>
          <a:xfrm>
            <a:off x="2059247" y="2955233"/>
            <a:ext cx="6246553" cy="1107996"/>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파라미터 값을 기입하면 데이터를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JSON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형식의 데이터 확인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도형 36">
            <a:extLst>
              <a:ext uri="{FF2B5EF4-FFF2-40B4-BE49-F238E27FC236}">
                <a16:creationId xmlns:a16="http://schemas.microsoft.com/office/drawing/2014/main" id="{E0F686DE-7CAF-A868-342A-DD09F00B008F}"/>
              </a:ext>
            </a:extLst>
          </p:cNvPr>
          <p:cNvSpPr>
            <a:spLocks/>
          </p:cNvSpPr>
          <p:nvPr/>
        </p:nvSpPr>
        <p:spPr>
          <a:xfrm>
            <a:off x="4260273" y="7962900"/>
            <a:ext cx="1683327" cy="220980"/>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4" name="Picture 23">
            <a:extLst>
              <a:ext uri="{FF2B5EF4-FFF2-40B4-BE49-F238E27FC236}">
                <a16:creationId xmlns:a16="http://schemas.microsoft.com/office/drawing/2014/main" id="{FC657F0F-C6B8-C08C-74E8-01E403EF8EA8}"/>
              </a:ext>
            </a:extLst>
          </p:cNvPr>
          <p:cNvPicPr>
            <a:picLocks noChangeAspect="1"/>
          </p:cNvPicPr>
          <p:nvPr/>
        </p:nvPicPr>
        <p:blipFill>
          <a:blip r:embed="rId6"/>
          <a:stretch>
            <a:fillRect/>
          </a:stretch>
        </p:blipFill>
        <p:spPr>
          <a:xfrm>
            <a:off x="9298478" y="2132330"/>
            <a:ext cx="8778502" cy="7327892"/>
          </a:xfrm>
          <a:prstGeom prst="rect">
            <a:avLst/>
          </a:prstGeom>
        </p:spPr>
      </p:pic>
      <p:sp>
        <p:nvSpPr>
          <p:cNvPr id="5" name="TextBox 4">
            <a:extLst>
              <a:ext uri="{FF2B5EF4-FFF2-40B4-BE49-F238E27FC236}">
                <a16:creationId xmlns:a16="http://schemas.microsoft.com/office/drawing/2014/main" id="{5144D34B-469B-D204-F790-E2E50D488DF1}"/>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
        <p:nvSpPr>
          <p:cNvPr id="7" name="Arrow: Up 6">
            <a:extLst>
              <a:ext uri="{FF2B5EF4-FFF2-40B4-BE49-F238E27FC236}">
                <a16:creationId xmlns:a16="http://schemas.microsoft.com/office/drawing/2014/main" id="{3FD0CA78-50C8-7E74-C9D5-0103D4CA4090}"/>
              </a:ext>
            </a:extLst>
          </p:cNvPr>
          <p:cNvSpPr/>
          <p:nvPr/>
        </p:nvSpPr>
        <p:spPr>
          <a:xfrm rot="2476783">
            <a:off x="9143193" y="2273195"/>
            <a:ext cx="227870" cy="3143529"/>
          </a:xfrm>
          <a:prstGeom prst="upArrow">
            <a:avLst/>
          </a:prstGeom>
          <a:solidFill>
            <a:srgbClr val="B8AB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3556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59247"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1" name="TextBox 20">
            <a:extLst>
              <a:ext uri="{FF2B5EF4-FFF2-40B4-BE49-F238E27FC236}">
                <a16:creationId xmlns:a16="http://schemas.microsoft.com/office/drawing/2014/main" id="{2A31B24D-37C2-6D60-95C1-1F323EC45AB0}"/>
              </a:ext>
            </a:extLst>
          </p:cNvPr>
          <p:cNvSpPr txBox="1"/>
          <p:nvPr/>
        </p:nvSpPr>
        <p:spPr>
          <a:xfrm>
            <a:off x="2059247" y="2955233"/>
            <a:ext cx="5636953"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파라미터 값을 기입하면 데이터를 받음</a:t>
            </a: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JSON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형식의 데이터 확인 </a:t>
            </a: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1D2F79F9-9611-430C-8FBF-824B4AF3622C}"/>
              </a:ext>
            </a:extLst>
          </p:cNvPr>
          <p:cNvPicPr>
            <a:picLocks noChangeAspect="1"/>
          </p:cNvPicPr>
          <p:nvPr/>
        </p:nvPicPr>
        <p:blipFill>
          <a:blip r:embed="rId3"/>
          <a:stretch>
            <a:fillRect/>
          </a:stretch>
        </p:blipFill>
        <p:spPr>
          <a:xfrm>
            <a:off x="1025026" y="2737193"/>
            <a:ext cx="9692948" cy="5931675"/>
          </a:xfrm>
          <a:prstGeom prst="rect">
            <a:avLst/>
          </a:prstGeom>
        </p:spPr>
      </p:pic>
      <p:pic>
        <p:nvPicPr>
          <p:cNvPr id="10" name="Picture 9">
            <a:extLst>
              <a:ext uri="{FF2B5EF4-FFF2-40B4-BE49-F238E27FC236}">
                <a16:creationId xmlns:a16="http://schemas.microsoft.com/office/drawing/2014/main" id="{E61EB1F0-8590-2B51-21BD-261A6F9F68D7}"/>
              </a:ext>
            </a:extLst>
          </p:cNvPr>
          <p:cNvPicPr>
            <a:picLocks noChangeAspect="1"/>
          </p:cNvPicPr>
          <p:nvPr/>
        </p:nvPicPr>
        <p:blipFill>
          <a:blip r:embed="rId4"/>
          <a:stretch>
            <a:fillRect/>
          </a:stretch>
        </p:blipFill>
        <p:spPr>
          <a:xfrm>
            <a:off x="11198193" y="2731139"/>
            <a:ext cx="6563064" cy="2616716"/>
          </a:xfrm>
          <a:prstGeom prst="rect">
            <a:avLst/>
          </a:prstGeom>
        </p:spPr>
      </p:pic>
      <p:sp>
        <p:nvSpPr>
          <p:cNvPr id="5" name="TextBox 4">
            <a:extLst>
              <a:ext uri="{FF2B5EF4-FFF2-40B4-BE49-F238E27FC236}">
                <a16:creationId xmlns:a16="http://schemas.microsoft.com/office/drawing/2014/main" id="{C5F86A5F-CE9D-F1B5-A3F4-3556D671C0C7}"/>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178634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섹터 테이블 정의 및 갱신</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59247"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pic>
        <p:nvPicPr>
          <p:cNvPr id="12" name="Picture 11">
            <a:extLst>
              <a:ext uri="{FF2B5EF4-FFF2-40B4-BE49-F238E27FC236}">
                <a16:creationId xmlns:a16="http://schemas.microsoft.com/office/drawing/2014/main" id="{0F81E2F9-CA3C-53ED-3D60-FC5F121CCC6C}"/>
              </a:ext>
            </a:extLst>
          </p:cNvPr>
          <p:cNvPicPr>
            <a:picLocks noChangeAspect="1"/>
          </p:cNvPicPr>
          <p:nvPr/>
        </p:nvPicPr>
        <p:blipFill>
          <a:blip r:embed="rId3"/>
          <a:stretch>
            <a:fillRect/>
          </a:stretch>
        </p:blipFill>
        <p:spPr>
          <a:xfrm>
            <a:off x="1282641" y="3086100"/>
            <a:ext cx="4754880" cy="4690167"/>
          </a:xfrm>
          <a:prstGeom prst="rect">
            <a:avLst/>
          </a:prstGeom>
        </p:spPr>
      </p:pic>
      <p:pic>
        <p:nvPicPr>
          <p:cNvPr id="14" name="Picture 13">
            <a:extLst>
              <a:ext uri="{FF2B5EF4-FFF2-40B4-BE49-F238E27FC236}">
                <a16:creationId xmlns:a16="http://schemas.microsoft.com/office/drawing/2014/main" id="{11EC892B-E297-82F0-EAB0-16423EAA36D2}"/>
              </a:ext>
            </a:extLst>
          </p:cNvPr>
          <p:cNvPicPr>
            <a:picLocks noChangeAspect="1"/>
          </p:cNvPicPr>
          <p:nvPr/>
        </p:nvPicPr>
        <p:blipFill>
          <a:blip r:embed="rId4"/>
          <a:stretch>
            <a:fillRect/>
          </a:stretch>
        </p:blipFill>
        <p:spPr>
          <a:xfrm>
            <a:off x="5817069" y="2768079"/>
            <a:ext cx="7301713" cy="5740916"/>
          </a:xfrm>
          <a:prstGeom prst="rect">
            <a:avLst/>
          </a:prstGeom>
        </p:spPr>
      </p:pic>
      <p:pic>
        <p:nvPicPr>
          <p:cNvPr id="19" name="Picture 18">
            <a:extLst>
              <a:ext uri="{FF2B5EF4-FFF2-40B4-BE49-F238E27FC236}">
                <a16:creationId xmlns:a16="http://schemas.microsoft.com/office/drawing/2014/main" id="{D9AB9AB7-236C-89E1-1DF0-B86C262E5304}"/>
              </a:ext>
            </a:extLst>
          </p:cNvPr>
          <p:cNvPicPr>
            <a:picLocks noChangeAspect="1"/>
          </p:cNvPicPr>
          <p:nvPr/>
        </p:nvPicPr>
        <p:blipFill>
          <a:blip r:embed="rId5"/>
          <a:stretch>
            <a:fillRect/>
          </a:stretch>
        </p:blipFill>
        <p:spPr>
          <a:xfrm>
            <a:off x="13792884" y="2755383"/>
            <a:ext cx="3934374" cy="5740915"/>
          </a:xfrm>
          <a:prstGeom prst="rect">
            <a:avLst/>
          </a:prstGeom>
        </p:spPr>
      </p:pic>
      <p:sp>
        <p:nvSpPr>
          <p:cNvPr id="5" name="TextBox 4">
            <a:extLst>
              <a:ext uri="{FF2B5EF4-FFF2-40B4-BE49-F238E27FC236}">
                <a16:creationId xmlns:a16="http://schemas.microsoft.com/office/drawing/2014/main" id="{D6948C3F-6DE2-E11E-18B8-BC100398967A}"/>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4249718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92A13D-13ED-2A26-3D0F-193072FFB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 y="-9071"/>
            <a:ext cx="8109857" cy="10287000"/>
          </a:xfrm>
          <a:prstGeom prst="rect">
            <a:avLst/>
          </a:prstGeom>
        </p:spPr>
      </p:pic>
      <p:grpSp>
        <p:nvGrpSpPr>
          <p:cNvPr id="2" name="Group 2"/>
          <p:cNvGrpSpPr/>
          <p:nvPr/>
        </p:nvGrpSpPr>
        <p:grpSpPr>
          <a:xfrm>
            <a:off x="0" y="0"/>
            <a:ext cx="807720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2263568"/>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 </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480"/>
              </a:lnSpc>
              <a:buFont typeface="Wingdings" panose="05000000000000000000" pitchFamily="2" charset="2"/>
              <a:buChar char="§"/>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주가 테이블 정의 및 갱신</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2</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주가 데이터</a:t>
            </a:r>
            <a:endPar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a:t>
            </a:r>
          </a:p>
        </p:txBody>
      </p:sp>
    </p:spTree>
    <p:extLst>
      <p:ext uri="{BB962C8B-B14F-4D97-AF65-F5344CB8AC3E}">
        <p14:creationId xmlns:p14="http://schemas.microsoft.com/office/powerpoint/2010/main" val="2702549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17568"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pic>
        <p:nvPicPr>
          <p:cNvPr id="9" name="Picture 6">
            <a:extLst>
              <a:ext uri="{FF2B5EF4-FFF2-40B4-BE49-F238E27FC236}">
                <a16:creationId xmlns:a16="http://schemas.microsoft.com/office/drawing/2014/main" id="{313E1D35-494D-B10E-3C5B-F720D4258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69646"/>
            <a:ext cx="16333903" cy="7095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CECA53-2601-EACC-06E0-F30CFD981B82}"/>
              </a:ext>
            </a:extLst>
          </p:cNvPr>
          <p:cNvSpPr txBox="1"/>
          <p:nvPr/>
        </p:nvSpPr>
        <p:spPr>
          <a:xfrm>
            <a:off x="4434937" y="3992822"/>
            <a:ext cx="10359628" cy="553998"/>
          </a:xfrm>
          <a:prstGeom prst="rect">
            <a:avLst/>
          </a:prstGeom>
          <a:noFill/>
        </p:spPr>
        <p:txBody>
          <a:bodyPr wrap="square">
            <a:spAutoFit/>
          </a:bodyPr>
          <a:lstStyle/>
          <a:p>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주식 시장에 투자하는 과정에서</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주가 데이터의 확보는 필수적인 요소</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166668C2-30D1-F453-07D3-A93263602A17}"/>
              </a:ext>
            </a:extLst>
          </p:cNvPr>
          <p:cNvSpPr txBox="1"/>
          <p:nvPr/>
        </p:nvSpPr>
        <p:spPr>
          <a:xfrm>
            <a:off x="4434937" y="5256035"/>
            <a:ext cx="10359628" cy="1015663"/>
          </a:xfrm>
          <a:prstGeom prst="rect">
            <a:avLst/>
          </a:prstGeom>
          <a:noFill/>
        </p:spPr>
        <p:txBody>
          <a:bodyPr wrap="square">
            <a:spAutoFit/>
          </a:bodyPr>
          <a:lstStyle/>
          <a:p>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이를 위해 다양한 온라인 자원을 활용하여 데이터를 수집하는 방법이 널리 채택되고 있음</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8" name="TextBox 17">
            <a:extLst>
              <a:ext uri="{FF2B5EF4-FFF2-40B4-BE49-F238E27FC236}">
                <a16:creationId xmlns:a16="http://schemas.microsoft.com/office/drawing/2014/main" id="{08DF562F-8CD9-A143-2956-5DD54FB12672}"/>
              </a:ext>
            </a:extLst>
          </p:cNvPr>
          <p:cNvSpPr txBox="1"/>
          <p:nvPr/>
        </p:nvSpPr>
        <p:spPr>
          <a:xfrm>
            <a:off x="4434937" y="7000466"/>
            <a:ext cx="10500263" cy="1015663"/>
          </a:xfrm>
          <a:prstGeom prst="rect">
            <a:avLst/>
          </a:prstGeom>
          <a:noFill/>
        </p:spPr>
        <p:txBody>
          <a:bodyPr wrap="square">
            <a:spAutoFit/>
          </a:bodyPr>
          <a:lstStyle/>
          <a:p>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특히</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퀀트 투자 전략의 백테스트 실행이나 효율적인 종목 선정을 위해서는</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수정 주가 데이터의 정확한 분석이 요구됨</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22" name="Straight Connector 21">
            <a:extLst>
              <a:ext uri="{FF2B5EF4-FFF2-40B4-BE49-F238E27FC236}">
                <a16:creationId xmlns:a16="http://schemas.microsoft.com/office/drawing/2014/main" id="{10C878EB-893D-6646-0F55-54EF428CE535}"/>
              </a:ext>
            </a:extLst>
          </p:cNvPr>
          <p:cNvCxnSpPr>
            <a:cxnSpLocks/>
          </p:cNvCxnSpPr>
          <p:nvPr/>
        </p:nvCxnSpPr>
        <p:spPr>
          <a:xfrm>
            <a:off x="6023292" y="8016129"/>
            <a:ext cx="2511108" cy="0"/>
          </a:xfrm>
          <a:prstGeom prst="line">
            <a:avLst/>
          </a:prstGeom>
          <a:ln w="44450">
            <a:solidFill>
              <a:srgbClr val="AE344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A24C7DB-3AA8-0EA0-C60A-1BD5A368FEA8}"/>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Tree>
    <p:extLst>
      <p:ext uri="{BB962C8B-B14F-4D97-AF65-F5344CB8AC3E}">
        <p14:creationId xmlns:p14="http://schemas.microsoft.com/office/powerpoint/2010/main" val="2871373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p>
        </p:txBody>
      </p:sp>
      <p:sp>
        <p:nvSpPr>
          <p:cNvPr id="16" name="TextBox 15">
            <a:extLst>
              <a:ext uri="{FF2B5EF4-FFF2-40B4-BE49-F238E27FC236}">
                <a16:creationId xmlns:a16="http://schemas.microsoft.com/office/drawing/2014/main" id="{634A19A0-06FA-F82E-0125-B7D02D6B11FA}"/>
              </a:ext>
            </a:extLst>
          </p:cNvPr>
          <p:cNvSpPr txBox="1"/>
          <p:nvPr/>
        </p:nvSpPr>
        <p:spPr>
          <a:xfrm>
            <a:off x="2017568" y="2510097"/>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날짜를 변경했을 때</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pic>
        <p:nvPicPr>
          <p:cNvPr id="7" name="Picture 6">
            <a:extLst>
              <a:ext uri="{FF2B5EF4-FFF2-40B4-BE49-F238E27FC236}">
                <a16:creationId xmlns:a16="http://schemas.microsoft.com/office/drawing/2014/main" id="{0133CD02-3057-74D4-FD40-0F857AE5ED07}"/>
              </a:ext>
            </a:extLst>
          </p:cNvPr>
          <p:cNvPicPr>
            <a:picLocks noChangeAspect="1"/>
          </p:cNvPicPr>
          <p:nvPr/>
        </p:nvPicPr>
        <p:blipFill>
          <a:blip r:embed="rId3"/>
          <a:stretch>
            <a:fillRect/>
          </a:stretch>
        </p:blipFill>
        <p:spPr>
          <a:xfrm>
            <a:off x="8001000" y="2423770"/>
            <a:ext cx="9440592" cy="7001852"/>
          </a:xfrm>
          <a:prstGeom prst="rect">
            <a:avLst/>
          </a:prstGeom>
        </p:spPr>
      </p:pic>
      <p:pic>
        <p:nvPicPr>
          <p:cNvPr id="10" name="Picture 6">
            <a:extLst>
              <a:ext uri="{FF2B5EF4-FFF2-40B4-BE49-F238E27FC236}">
                <a16:creationId xmlns:a16="http://schemas.microsoft.com/office/drawing/2014/main" id="{56EBD985-27BF-D1A0-BF61-7A79F4BB8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854" y="2283779"/>
            <a:ext cx="6227054" cy="36217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4AEF1E1-D55F-7899-D6D3-9BA68B55D121}"/>
              </a:ext>
            </a:extLst>
          </p:cNvPr>
          <p:cNvSpPr txBox="1"/>
          <p:nvPr/>
        </p:nvSpPr>
        <p:spPr>
          <a:xfrm>
            <a:off x="1752600" y="2848044"/>
            <a:ext cx="4604973" cy="1107996"/>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종목정보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개별주식 종합정보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빅차트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1" name="Picture 6">
            <a:extLst>
              <a:ext uri="{FF2B5EF4-FFF2-40B4-BE49-F238E27FC236}">
                <a16:creationId xmlns:a16="http://schemas.microsoft.com/office/drawing/2014/main" id="{45DA5D22-3A08-1A41-B459-11D991355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351" y="6156524"/>
            <a:ext cx="6227054" cy="36217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sp>
        <p:nvSpPr>
          <p:cNvPr id="5" name="TextBox 4">
            <a:extLst>
              <a:ext uri="{FF2B5EF4-FFF2-40B4-BE49-F238E27FC236}">
                <a16:creationId xmlns:a16="http://schemas.microsoft.com/office/drawing/2014/main" id="{92B1E2EE-ADDC-84FD-CC2A-ADFFEBAE5BC2}"/>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Tree>
    <p:extLst>
      <p:ext uri="{BB962C8B-B14F-4D97-AF65-F5344CB8AC3E}">
        <p14:creationId xmlns:p14="http://schemas.microsoft.com/office/powerpoint/2010/main" val="177448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575685" y="8028940"/>
            <a:ext cx="25439370" cy="4516120"/>
          </a:xfrm>
          <a:custGeom>
            <a:avLst/>
            <a:gdLst/>
            <a:ahLst/>
            <a:cxnLst/>
            <a:rect l="l" t="t" r="r" b="b"/>
            <a:pathLst>
              <a:path w="25439566" h="4515991">
                <a:moveTo>
                  <a:pt x="0" y="0"/>
                </a:moveTo>
                <a:lnTo>
                  <a:pt x="25439566" y="0"/>
                </a:lnTo>
                <a:lnTo>
                  <a:pt x="25439566" y="4515992"/>
                </a:lnTo>
                <a:lnTo>
                  <a:pt x="0" y="4515992"/>
                </a:lnTo>
                <a:lnTo>
                  <a:pt x="0" y="0"/>
                </a:lnTo>
                <a:close/>
              </a:path>
            </a:pathLst>
          </a:custGeom>
          <a:blipFill>
            <a:blip r:embed="rId3">
              <a:alphaModFix amt="15000"/>
              <a:extLst>
                <a:ext uri="{96DAC541-7B7A-43D3-8B79-37D633B846F1}">
                  <asvg:svgBlip xmlns:asvg="http://schemas.microsoft.com/office/drawing/2016/SVG/main" r:embed="rId4"/>
                </a:ext>
              </a:extLst>
            </a:blip>
            <a:stretch>
              <a:fillRect r="-628"/>
            </a:stretch>
          </a:blipFill>
        </p:spPr>
      </p:sp>
      <p:sp>
        <p:nvSpPr>
          <p:cNvPr id="7" name="AutoShape 7"/>
          <p:cNvSpPr/>
          <p:nvPr/>
        </p:nvSpPr>
        <p:spPr>
          <a:xfrm>
            <a:off x="1028700" y="3201670"/>
            <a:ext cx="16230600" cy="0"/>
          </a:xfrm>
          <a:prstGeom prst="line">
            <a:avLst/>
          </a:prstGeom>
          <a:ln w="9525" cap="flat">
            <a:solidFill>
              <a:srgbClr val="BDC2C5"/>
            </a:solidFill>
            <a:prstDash val="solid"/>
            <a:headEnd type="none" w="sm" len="sm"/>
            <a:tailEnd type="none" w="sm" len="sm"/>
          </a:ln>
        </p:spPr>
      </p:sp>
      <p:grpSp>
        <p:nvGrpSpPr>
          <p:cNvPr id="8" name="Group 8"/>
          <p:cNvGrpSpPr/>
          <p:nvPr/>
        </p:nvGrpSpPr>
        <p:grpSpPr>
          <a:xfrm>
            <a:off x="1028700" y="1028700"/>
            <a:ext cx="8890000" cy="1610995"/>
            <a:chOff x="1028700" y="1028700"/>
            <a:chExt cx="8890000" cy="1610995"/>
          </a:xfrm>
        </p:grpSpPr>
        <p:sp>
          <p:nvSpPr>
            <p:cNvPr id="9" name="TextBox 9"/>
            <p:cNvSpPr txBox="1"/>
            <p:nvPr/>
          </p:nvSpPr>
          <p:spPr>
            <a:xfrm>
              <a:off x="1028700" y="1021715"/>
              <a:ext cx="8890000" cy="1102360"/>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rPr>
                <a:t>Objective</a:t>
              </a:r>
            </a:p>
          </p:txBody>
        </p:sp>
        <p:sp>
          <p:nvSpPr>
            <p:cNvPr id="10" name="TextBox 10"/>
            <p:cNvSpPr txBox="1"/>
            <p:nvPr/>
          </p:nvSpPr>
          <p:spPr>
            <a:xfrm>
              <a:off x="1028700" y="2196465"/>
              <a:ext cx="8890000" cy="443230"/>
            </a:xfrm>
            <a:prstGeom prst="rect">
              <a:avLst/>
            </a:prstGeom>
          </p:spPr>
          <p:txBody>
            <a:bodyPr lIns="0" tIns="0" rIns="0" bIns="0" rtlCol="0" anchor="t">
              <a:spAutoFit/>
            </a:bodyPr>
            <a:lstStyle/>
            <a:p>
              <a:pPr marL="0" lvl="0" indent="0" algn="l">
                <a:lnSpc>
                  <a:spcPts val="3640"/>
                </a:lnSpc>
                <a:spcBef>
                  <a:spcPct val="0"/>
                </a:spcBef>
              </a:pPr>
              <a:r>
                <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What this report aims to do</a:t>
              </a:r>
            </a:p>
          </p:txBody>
        </p:sp>
      </p:grpSp>
      <p:sp>
        <p:nvSpPr>
          <p:cNvPr id="2" name="TextBox 1">
            <a:extLst>
              <a:ext uri="{FF2B5EF4-FFF2-40B4-BE49-F238E27FC236}">
                <a16:creationId xmlns:a16="http://schemas.microsoft.com/office/drawing/2014/main" id="{6548CFA8-D42F-D16A-1169-6D623B66C084}"/>
              </a:ext>
            </a:extLst>
          </p:cNvPr>
          <p:cNvSpPr txBox="1"/>
          <p:nvPr/>
        </p:nvSpPr>
        <p:spPr>
          <a:xfrm>
            <a:off x="2898913" y="4585892"/>
            <a:ext cx="11963400" cy="3539430"/>
          </a:xfrm>
          <a:prstGeom prst="rect">
            <a:avLst/>
          </a:prstGeom>
          <a:noFill/>
        </p:spPr>
        <p:txBody>
          <a:bodyPr wrap="square" rtlCol="0">
            <a:spAutoFit/>
          </a:bodyPr>
          <a:lstStyle/>
          <a:p>
            <a:pPr marL="457200" indent="-457200">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조엘 그린블라트의 마법공식이라 불리는 멀티팩터 포트폴리오를 국내주식으로 구성해보기</a:t>
            </a: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매매 자동화를 통해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Passive Income </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얻기</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endPar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a:p>
            <a:pPr marL="457200" indent="-457200">
              <a:buAutoNum type="arabicPeriod"/>
            </a:pP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실제 퀀트의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work process</a:t>
            </a:r>
            <a:r>
              <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를 진행하기 </a:t>
            </a:r>
            <a:r>
              <a:rPr lang="en-US" altLang="ko-KR"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FROM SCRATCH</a:t>
            </a:r>
            <a:endParaRPr lang="ko-KR" altLang="en-US" sz="2800"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2" name="Picture 11">
            <a:extLst>
              <a:ext uri="{FF2B5EF4-FFF2-40B4-BE49-F238E27FC236}">
                <a16:creationId xmlns:a16="http://schemas.microsoft.com/office/drawing/2014/main" id="{46CA91B8-80BE-4027-E544-9B95C9443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87600" y="1268095"/>
            <a:ext cx="1371600" cy="1371600"/>
          </a:xfrm>
          <a:prstGeom prst="rect">
            <a:avLst/>
          </a:prstGeom>
        </p:spPr>
      </p:pic>
    </p:spTree>
    <p:extLst>
      <p:ext uri="{BB962C8B-B14F-4D97-AF65-F5344CB8AC3E}">
        <p14:creationId xmlns:p14="http://schemas.microsoft.com/office/powerpoint/2010/main" val="45112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pic>
        <p:nvPicPr>
          <p:cNvPr id="9" name="Picture 8">
            <a:extLst>
              <a:ext uri="{FF2B5EF4-FFF2-40B4-BE49-F238E27FC236}">
                <a16:creationId xmlns:a16="http://schemas.microsoft.com/office/drawing/2014/main" id="{ECB65D66-F251-298A-E264-5882B52468CB}"/>
              </a:ext>
            </a:extLst>
          </p:cNvPr>
          <p:cNvPicPr>
            <a:picLocks noChangeAspect="1"/>
          </p:cNvPicPr>
          <p:nvPr/>
        </p:nvPicPr>
        <p:blipFill>
          <a:blip r:embed="rId3"/>
          <a:stretch>
            <a:fillRect/>
          </a:stretch>
        </p:blipFill>
        <p:spPr>
          <a:xfrm>
            <a:off x="1304562" y="2208649"/>
            <a:ext cx="1651998" cy="484206"/>
          </a:xfrm>
          <a:prstGeom prst="rect">
            <a:avLst/>
          </a:prstGeom>
        </p:spPr>
      </p:pic>
      <p:pic>
        <p:nvPicPr>
          <p:cNvPr id="15" name="Picture 14">
            <a:extLst>
              <a:ext uri="{FF2B5EF4-FFF2-40B4-BE49-F238E27FC236}">
                <a16:creationId xmlns:a16="http://schemas.microsoft.com/office/drawing/2014/main" id="{A6127B27-D47C-E78F-8182-6951461A3191}"/>
              </a:ext>
            </a:extLst>
          </p:cNvPr>
          <p:cNvPicPr>
            <a:picLocks noChangeAspect="1"/>
          </p:cNvPicPr>
          <p:nvPr/>
        </p:nvPicPr>
        <p:blipFill rotWithShape="1">
          <a:blip r:embed="rId4"/>
          <a:srcRect b="14596"/>
          <a:stretch/>
        </p:blipFill>
        <p:spPr>
          <a:xfrm>
            <a:off x="1143000" y="2793416"/>
            <a:ext cx="8305800" cy="6576227"/>
          </a:xfrm>
          <a:prstGeom prst="rect">
            <a:avLst/>
          </a:prstGeom>
        </p:spPr>
      </p:pic>
      <p:sp>
        <p:nvSpPr>
          <p:cNvPr id="18" name="도형 36">
            <a:extLst>
              <a:ext uri="{FF2B5EF4-FFF2-40B4-BE49-F238E27FC236}">
                <a16:creationId xmlns:a16="http://schemas.microsoft.com/office/drawing/2014/main" id="{C8152DD0-4B3A-5372-0769-E6E5AB77A638}"/>
              </a:ext>
            </a:extLst>
          </p:cNvPr>
          <p:cNvSpPr>
            <a:spLocks/>
          </p:cNvSpPr>
          <p:nvPr/>
        </p:nvSpPr>
        <p:spPr>
          <a:xfrm>
            <a:off x="1147762" y="5524500"/>
            <a:ext cx="6091238" cy="3845143"/>
          </a:xfrm>
          <a:prstGeom prst="rect">
            <a:avLst/>
          </a:prstGeom>
          <a:noFill/>
          <a:ln w="508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D41A0D5C-9C15-852F-2C37-472D731A5940}"/>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10" name="Picture 9">
            <a:extLst>
              <a:ext uri="{FF2B5EF4-FFF2-40B4-BE49-F238E27FC236}">
                <a16:creationId xmlns:a16="http://schemas.microsoft.com/office/drawing/2014/main" id="{ECCB0472-8FCF-9AA6-7105-4C30BFCFD8C4}"/>
              </a:ext>
            </a:extLst>
          </p:cNvPr>
          <p:cNvPicPr>
            <a:picLocks noChangeAspect="1"/>
          </p:cNvPicPr>
          <p:nvPr/>
        </p:nvPicPr>
        <p:blipFill>
          <a:blip r:embed="rId5"/>
          <a:stretch>
            <a:fillRect/>
          </a:stretch>
        </p:blipFill>
        <p:spPr>
          <a:xfrm>
            <a:off x="10262410" y="2850952"/>
            <a:ext cx="5912827" cy="4501713"/>
          </a:xfrm>
          <a:prstGeom prst="rect">
            <a:avLst/>
          </a:prstGeom>
        </p:spPr>
      </p:pic>
      <p:grpSp>
        <p:nvGrpSpPr>
          <p:cNvPr id="11" name="Group 10">
            <a:extLst>
              <a:ext uri="{FF2B5EF4-FFF2-40B4-BE49-F238E27FC236}">
                <a16:creationId xmlns:a16="http://schemas.microsoft.com/office/drawing/2014/main" id="{18FA9D69-FE38-D43F-788E-85C238FB94F4}"/>
              </a:ext>
            </a:extLst>
          </p:cNvPr>
          <p:cNvGrpSpPr/>
          <p:nvPr/>
        </p:nvGrpSpPr>
        <p:grpSpPr>
          <a:xfrm>
            <a:off x="10329909" y="7736959"/>
            <a:ext cx="4663989" cy="1868688"/>
            <a:chOff x="11963400" y="2962315"/>
            <a:chExt cx="5867400" cy="2332315"/>
          </a:xfrm>
        </p:grpSpPr>
        <p:pic>
          <p:nvPicPr>
            <p:cNvPr id="13" name="Picture 6">
              <a:extLst>
                <a:ext uri="{FF2B5EF4-FFF2-40B4-BE49-F238E27FC236}">
                  <a16:creationId xmlns:a16="http://schemas.microsoft.com/office/drawing/2014/main" id="{0DCE374E-77AD-EB20-4480-249476B62F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3400" y="2962315"/>
              <a:ext cx="5867400" cy="233231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59A6E7-EEB1-46D5-7B1B-FB20596680F8}"/>
                </a:ext>
              </a:extLst>
            </p:cNvPr>
            <p:cNvSpPr txBox="1"/>
            <p:nvPr/>
          </p:nvSpPr>
          <p:spPr>
            <a:xfrm>
              <a:off x="12574266" y="3437026"/>
              <a:ext cx="4645665" cy="1382893"/>
            </a:xfrm>
            <a:prstGeom prst="rect">
              <a:avLst/>
            </a:prstGeom>
            <a:noFill/>
          </p:spPr>
          <p:txBody>
            <a:bodyPr wrap="square">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수정주가를 적용하나 싶었으나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최근에는 수정주가가 적용되지 않았음을 발견</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spTree>
    <p:extLst>
      <p:ext uri="{BB962C8B-B14F-4D97-AF65-F5344CB8AC3E}">
        <p14:creationId xmlns:p14="http://schemas.microsoft.com/office/powerpoint/2010/main" val="1068086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sp>
        <p:nvSpPr>
          <p:cNvPr id="5" name="TextBox 4">
            <a:extLst>
              <a:ext uri="{FF2B5EF4-FFF2-40B4-BE49-F238E27FC236}">
                <a16:creationId xmlns:a16="http://schemas.microsoft.com/office/drawing/2014/main" id="{4E916BF3-E6F7-6380-A4D9-C5E36452339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10" name="Picture 9">
            <a:extLst>
              <a:ext uri="{FF2B5EF4-FFF2-40B4-BE49-F238E27FC236}">
                <a16:creationId xmlns:a16="http://schemas.microsoft.com/office/drawing/2014/main" id="{BCA3581F-01D0-56FC-A526-34EEBC1A9097}"/>
              </a:ext>
            </a:extLst>
          </p:cNvPr>
          <p:cNvPicPr>
            <a:picLocks noChangeAspect="1"/>
          </p:cNvPicPr>
          <p:nvPr/>
        </p:nvPicPr>
        <p:blipFill>
          <a:blip r:embed="rId3"/>
          <a:stretch>
            <a:fillRect/>
          </a:stretch>
        </p:blipFill>
        <p:spPr>
          <a:xfrm>
            <a:off x="3124200" y="3003870"/>
            <a:ext cx="11788538" cy="6575196"/>
          </a:xfrm>
          <a:prstGeom prst="rect">
            <a:avLst/>
          </a:prstGeom>
        </p:spPr>
      </p:pic>
      <p:sp>
        <p:nvSpPr>
          <p:cNvPr id="11" name="TextBox 10">
            <a:extLst>
              <a:ext uri="{FF2B5EF4-FFF2-40B4-BE49-F238E27FC236}">
                <a16:creationId xmlns:a16="http://schemas.microsoft.com/office/drawing/2014/main" id="{A1A3243D-D589-93A6-CA2A-3D1ED2DF1ED7}"/>
              </a:ext>
            </a:extLst>
          </p:cNvPr>
          <p:cNvSpPr txBox="1"/>
          <p:nvPr/>
        </p:nvSpPr>
        <p:spPr>
          <a:xfrm>
            <a:off x="3153229" y="2380428"/>
            <a:ext cx="4419600" cy="369332"/>
          </a:xfrm>
          <a:prstGeom prst="rect">
            <a:avLst/>
          </a:prstGeom>
          <a:noFill/>
        </p:spPr>
        <p:txBody>
          <a:bodyPr wrap="square" rtlCol="0">
            <a:spAutoFit/>
          </a:bodyPr>
          <a:lstStyle/>
          <a:p>
            <a:r>
              <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rPr>
              <a:t>지난 </a:t>
            </a:r>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rPr>
              <a:t>년간 가장 수익률이 좋았던 종목</a:t>
            </a:r>
          </a:p>
        </p:txBody>
      </p:sp>
    </p:spTree>
    <p:extLst>
      <p:ext uri="{BB962C8B-B14F-4D97-AF65-F5344CB8AC3E}">
        <p14:creationId xmlns:p14="http://schemas.microsoft.com/office/powerpoint/2010/main" val="1957574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grpSp>
        <p:nvGrpSpPr>
          <p:cNvPr id="19" name="Group 18">
            <a:extLst>
              <a:ext uri="{FF2B5EF4-FFF2-40B4-BE49-F238E27FC236}">
                <a16:creationId xmlns:a16="http://schemas.microsoft.com/office/drawing/2014/main" id="{4709D00C-6680-70CA-53A9-D994F1C6FAC9}"/>
              </a:ext>
            </a:extLst>
          </p:cNvPr>
          <p:cNvGrpSpPr/>
          <p:nvPr/>
        </p:nvGrpSpPr>
        <p:grpSpPr>
          <a:xfrm>
            <a:off x="1961372" y="6952465"/>
            <a:ext cx="4654330" cy="2029837"/>
            <a:chOff x="1760122" y="5539975"/>
            <a:chExt cx="4654330" cy="2029837"/>
          </a:xfrm>
        </p:grpSpPr>
        <p:sp>
          <p:nvSpPr>
            <p:cNvPr id="17" name="TextBox 16">
              <a:extLst>
                <a:ext uri="{FF2B5EF4-FFF2-40B4-BE49-F238E27FC236}">
                  <a16:creationId xmlns:a16="http://schemas.microsoft.com/office/drawing/2014/main" id="{964E504F-F2C1-9D91-3894-23FCE552C4A6}"/>
                </a:ext>
              </a:extLst>
            </p:cNvPr>
            <p:cNvSpPr txBox="1"/>
            <p:nvPr/>
          </p:nvSpPr>
          <p:spPr>
            <a:xfrm>
              <a:off x="1809479" y="6461816"/>
              <a:ext cx="4604973" cy="1107996"/>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액면분할이 이루어지기 전 주가를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나누어 조정하여 데이터의 일관성을 유지</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3">
              <a:extLst>
                <a:ext uri="{FF2B5EF4-FFF2-40B4-BE49-F238E27FC236}">
                  <a16:creationId xmlns:a16="http://schemas.microsoft.com/office/drawing/2014/main" id="{FF01622F-366F-AE28-D338-9FFA5D18D8D5}"/>
                </a:ext>
              </a:extLst>
            </p:cNvPr>
            <p:cNvSpPr txBox="1"/>
            <p:nvPr/>
          </p:nvSpPr>
          <p:spPr>
            <a:xfrm>
              <a:off x="1760122" y="5539975"/>
              <a:ext cx="4604973" cy="769441"/>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삼성전자는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월 기존의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주로 나누는 액면분할 실시 </a:t>
              </a:r>
            </a:p>
          </p:txBody>
        </p:sp>
      </p:grpSp>
      <p:sp>
        <p:nvSpPr>
          <p:cNvPr id="5" name="TextBox 4">
            <a:extLst>
              <a:ext uri="{FF2B5EF4-FFF2-40B4-BE49-F238E27FC236}">
                <a16:creationId xmlns:a16="http://schemas.microsoft.com/office/drawing/2014/main" id="{4E916BF3-E6F7-6380-A4D9-C5E36452339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
        <p:nvSpPr>
          <p:cNvPr id="11" name="TextBox 10">
            <a:extLst>
              <a:ext uri="{FF2B5EF4-FFF2-40B4-BE49-F238E27FC236}">
                <a16:creationId xmlns:a16="http://schemas.microsoft.com/office/drawing/2014/main" id="{A1A3243D-D589-93A6-CA2A-3D1ED2DF1ED7}"/>
              </a:ext>
            </a:extLst>
          </p:cNvPr>
          <p:cNvSpPr txBox="1"/>
          <p:nvPr/>
        </p:nvSpPr>
        <p:spPr>
          <a:xfrm>
            <a:off x="2005693" y="2380428"/>
            <a:ext cx="4419600" cy="369332"/>
          </a:xfrm>
          <a:prstGeom prst="rect">
            <a:avLst/>
          </a:prstGeom>
          <a:noFill/>
        </p:spPr>
        <p:txBody>
          <a:bodyPr wrap="square" rtlCol="0">
            <a:spAutoFit/>
          </a:bodyPr>
          <a:lstStyle/>
          <a:p>
            <a:r>
              <a:rPr lang="ko-KR" altLang="en-US"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삼성증권 </a:t>
            </a:r>
            <a:r>
              <a:rPr lang="en-US" altLang="ko-KR"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HTS </a:t>
            </a:r>
            <a:endParaRPr lang="ko-KR" altLang="en-US"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7" name="Picture 6">
            <a:extLst>
              <a:ext uri="{FF2B5EF4-FFF2-40B4-BE49-F238E27FC236}">
                <a16:creationId xmlns:a16="http://schemas.microsoft.com/office/drawing/2014/main" id="{A5F53F52-0687-5F96-AAE1-3E567B196AF6}"/>
              </a:ext>
            </a:extLst>
          </p:cNvPr>
          <p:cNvPicPr>
            <a:picLocks noChangeAspect="1"/>
          </p:cNvPicPr>
          <p:nvPr/>
        </p:nvPicPr>
        <p:blipFill>
          <a:blip r:embed="rId3"/>
          <a:stretch>
            <a:fillRect/>
          </a:stretch>
        </p:blipFill>
        <p:spPr>
          <a:xfrm>
            <a:off x="2052320" y="2755509"/>
            <a:ext cx="7209971" cy="7017003"/>
          </a:xfrm>
          <a:prstGeom prst="rect">
            <a:avLst/>
          </a:prstGeom>
        </p:spPr>
      </p:pic>
      <p:pic>
        <p:nvPicPr>
          <p:cNvPr id="12" name="Picture 11">
            <a:extLst>
              <a:ext uri="{FF2B5EF4-FFF2-40B4-BE49-F238E27FC236}">
                <a16:creationId xmlns:a16="http://schemas.microsoft.com/office/drawing/2014/main" id="{3699D29D-F28E-A484-A6BA-95E50DA2289F}"/>
              </a:ext>
            </a:extLst>
          </p:cNvPr>
          <p:cNvPicPr>
            <a:picLocks noChangeAspect="1"/>
          </p:cNvPicPr>
          <p:nvPr/>
        </p:nvPicPr>
        <p:blipFill>
          <a:blip r:embed="rId4"/>
          <a:stretch>
            <a:fillRect/>
          </a:stretch>
        </p:blipFill>
        <p:spPr>
          <a:xfrm>
            <a:off x="10182996" y="3377565"/>
            <a:ext cx="7676833" cy="6096964"/>
          </a:xfrm>
          <a:prstGeom prst="rect">
            <a:avLst/>
          </a:prstGeom>
        </p:spPr>
      </p:pic>
      <p:sp>
        <p:nvSpPr>
          <p:cNvPr id="16" name="TextBox 15">
            <a:extLst>
              <a:ext uri="{FF2B5EF4-FFF2-40B4-BE49-F238E27FC236}">
                <a16:creationId xmlns:a16="http://schemas.microsoft.com/office/drawing/2014/main" id="{A7609E06-4778-1826-3561-A7F572987D07}"/>
              </a:ext>
            </a:extLst>
          </p:cNvPr>
          <p:cNvSpPr txBox="1"/>
          <p:nvPr/>
        </p:nvSpPr>
        <p:spPr>
          <a:xfrm>
            <a:off x="10153967" y="2902160"/>
            <a:ext cx="4419600" cy="369332"/>
          </a:xfrm>
          <a:prstGeom prst="rect">
            <a:avLst/>
          </a:prstGeom>
          <a:noFill/>
        </p:spPr>
        <p:txBody>
          <a:bodyPr wrap="square" rtlCol="0">
            <a:spAutoFit/>
          </a:bodyPr>
          <a:lstStyle/>
          <a:p>
            <a:r>
              <a:rPr lang="ko-KR" altLang="en-US"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네이버 증권</a:t>
            </a:r>
          </a:p>
        </p:txBody>
      </p:sp>
    </p:spTree>
    <p:extLst>
      <p:ext uri="{BB962C8B-B14F-4D97-AF65-F5344CB8AC3E}">
        <p14:creationId xmlns:p14="http://schemas.microsoft.com/office/powerpoint/2010/main" val="1758300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01651FC-CBE5-701B-8A7F-FA859917C82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9" name="Picture 8">
            <a:extLst>
              <a:ext uri="{FF2B5EF4-FFF2-40B4-BE49-F238E27FC236}">
                <a16:creationId xmlns:a16="http://schemas.microsoft.com/office/drawing/2014/main" id="{7E457BAE-4052-5D54-F6C4-1431338E740B}"/>
              </a:ext>
            </a:extLst>
          </p:cNvPr>
          <p:cNvPicPr>
            <a:picLocks noChangeAspect="1"/>
          </p:cNvPicPr>
          <p:nvPr/>
        </p:nvPicPr>
        <p:blipFill>
          <a:blip r:embed="rId3"/>
          <a:stretch>
            <a:fillRect/>
          </a:stretch>
        </p:blipFill>
        <p:spPr>
          <a:xfrm>
            <a:off x="914400" y="1928586"/>
            <a:ext cx="9979694" cy="7955915"/>
          </a:xfrm>
          <a:prstGeom prst="rect">
            <a:avLst/>
          </a:prstGeom>
        </p:spPr>
      </p:pic>
      <p:pic>
        <p:nvPicPr>
          <p:cNvPr id="10" name="Picture 6">
            <a:extLst>
              <a:ext uri="{FF2B5EF4-FFF2-40B4-BE49-F238E27FC236}">
                <a16:creationId xmlns:a16="http://schemas.microsoft.com/office/drawing/2014/main" id="{782F2971-E245-50C5-9DD9-56728C9D8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77168" y="2247901"/>
            <a:ext cx="5867400" cy="25139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D934121-2452-4375-C0A2-A81487FE8BF7}"/>
              </a:ext>
            </a:extLst>
          </p:cNvPr>
          <p:cNvSpPr txBox="1"/>
          <p:nvPr/>
        </p:nvSpPr>
        <p:spPr>
          <a:xfrm>
            <a:off x="12279353" y="2781609"/>
            <a:ext cx="4604973"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종목시세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개별종목 시세추이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수정주가가 적용된 모습 확인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Rectangle 6">
            <a:extLst>
              <a:ext uri="{FF2B5EF4-FFF2-40B4-BE49-F238E27FC236}">
                <a16:creationId xmlns:a16="http://schemas.microsoft.com/office/drawing/2014/main" id="{9F9837BD-2F31-D7EB-1CCD-8665AB89E94F}"/>
              </a:ext>
            </a:extLst>
          </p:cNvPr>
          <p:cNvSpPr/>
          <p:nvPr/>
        </p:nvSpPr>
        <p:spPr>
          <a:xfrm>
            <a:off x="6781800" y="2628900"/>
            <a:ext cx="1143000" cy="453390"/>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89728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01651FC-CBE5-701B-8A7F-FA859917C82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
        <p:nvSpPr>
          <p:cNvPr id="11" name="TextBox 10">
            <a:extLst>
              <a:ext uri="{FF2B5EF4-FFF2-40B4-BE49-F238E27FC236}">
                <a16:creationId xmlns:a16="http://schemas.microsoft.com/office/drawing/2014/main" id="{8D934121-2452-4375-C0A2-A81487FE8BF7}"/>
              </a:ext>
            </a:extLst>
          </p:cNvPr>
          <p:cNvSpPr txBox="1"/>
          <p:nvPr/>
        </p:nvSpPr>
        <p:spPr>
          <a:xfrm>
            <a:off x="12279353" y="2848044"/>
            <a:ext cx="4604973"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개별종목 시세추이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수정주가가 적용된 모습 확인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C79C9258-5336-E521-FD47-33AEF0B04F7B}"/>
              </a:ext>
            </a:extLst>
          </p:cNvPr>
          <p:cNvPicPr>
            <a:picLocks noChangeAspect="1"/>
          </p:cNvPicPr>
          <p:nvPr/>
        </p:nvPicPr>
        <p:blipFill>
          <a:blip r:embed="rId3"/>
          <a:stretch>
            <a:fillRect/>
          </a:stretch>
        </p:blipFill>
        <p:spPr>
          <a:xfrm>
            <a:off x="1097955" y="2208649"/>
            <a:ext cx="8859486" cy="4058216"/>
          </a:xfrm>
          <a:prstGeom prst="rect">
            <a:avLst/>
          </a:prstGeom>
        </p:spPr>
      </p:pic>
      <p:pic>
        <p:nvPicPr>
          <p:cNvPr id="15" name="Picture 14">
            <a:extLst>
              <a:ext uri="{FF2B5EF4-FFF2-40B4-BE49-F238E27FC236}">
                <a16:creationId xmlns:a16="http://schemas.microsoft.com/office/drawing/2014/main" id="{5C6E3D65-3B3A-1F46-FBD7-130E3E7A9728}"/>
              </a:ext>
            </a:extLst>
          </p:cNvPr>
          <p:cNvPicPr>
            <a:picLocks noChangeAspect="1"/>
          </p:cNvPicPr>
          <p:nvPr/>
        </p:nvPicPr>
        <p:blipFill>
          <a:blip r:embed="rId4"/>
          <a:stretch>
            <a:fillRect/>
          </a:stretch>
        </p:blipFill>
        <p:spPr>
          <a:xfrm>
            <a:off x="10515600" y="2175205"/>
            <a:ext cx="7010400" cy="4483396"/>
          </a:xfrm>
          <a:prstGeom prst="rect">
            <a:avLst/>
          </a:prstGeom>
        </p:spPr>
      </p:pic>
      <p:sp>
        <p:nvSpPr>
          <p:cNvPr id="16" name="Rectangle 15">
            <a:extLst>
              <a:ext uri="{FF2B5EF4-FFF2-40B4-BE49-F238E27FC236}">
                <a16:creationId xmlns:a16="http://schemas.microsoft.com/office/drawing/2014/main" id="{731B662A-0E11-42B9-0D86-36826162F409}"/>
              </a:ext>
            </a:extLst>
          </p:cNvPr>
          <p:cNvSpPr/>
          <p:nvPr/>
        </p:nvSpPr>
        <p:spPr>
          <a:xfrm>
            <a:off x="13030200" y="3619500"/>
            <a:ext cx="3657600" cy="533400"/>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6">
            <a:extLst>
              <a:ext uri="{FF2B5EF4-FFF2-40B4-BE49-F238E27FC236}">
                <a16:creationId xmlns:a16="http://schemas.microsoft.com/office/drawing/2014/main" id="{8E9BD09B-39BA-00C0-138A-4A9966835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7122890"/>
            <a:ext cx="5867400" cy="230011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0624C45-A0EA-B974-371B-E8C365C067B2}"/>
              </a:ext>
            </a:extLst>
          </p:cNvPr>
          <p:cNvSpPr txBox="1"/>
          <p:nvPr/>
        </p:nvSpPr>
        <p:spPr>
          <a:xfrm>
            <a:off x="7715567" y="7973279"/>
            <a:ext cx="4876800" cy="523220"/>
          </a:xfrm>
          <a:prstGeom prst="rect">
            <a:avLst/>
          </a:prstGeom>
          <a:noFill/>
        </p:spPr>
        <p:txBody>
          <a:bodyPr wrap="square" rtlCol="0">
            <a:spAutoFit/>
          </a:bodyPr>
          <a:lstStyle/>
          <a:p>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표준 코드가 필요함</a:t>
            </a:r>
          </a:p>
        </p:txBody>
      </p:sp>
    </p:spTree>
    <p:extLst>
      <p:ext uri="{BB962C8B-B14F-4D97-AF65-F5344CB8AC3E}">
        <p14:creationId xmlns:p14="http://schemas.microsoft.com/office/powerpoint/2010/main" val="381249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01651FC-CBE5-701B-8A7F-FA859917C82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
        <p:nvSpPr>
          <p:cNvPr id="11" name="TextBox 10">
            <a:extLst>
              <a:ext uri="{FF2B5EF4-FFF2-40B4-BE49-F238E27FC236}">
                <a16:creationId xmlns:a16="http://schemas.microsoft.com/office/drawing/2014/main" id="{8D934121-2452-4375-C0A2-A81487FE8BF7}"/>
              </a:ext>
            </a:extLst>
          </p:cNvPr>
          <p:cNvSpPr txBox="1"/>
          <p:nvPr/>
        </p:nvSpPr>
        <p:spPr>
          <a:xfrm>
            <a:off x="12279353" y="2848044"/>
            <a:ext cx="4604973"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개별종목 시세추이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수정주가가 적용된 모습 확인</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8" name="TextBox 17">
            <a:extLst>
              <a:ext uri="{FF2B5EF4-FFF2-40B4-BE49-F238E27FC236}">
                <a16:creationId xmlns:a16="http://schemas.microsoft.com/office/drawing/2014/main" id="{B0624C45-A0EA-B974-371B-E8C365C067B2}"/>
              </a:ext>
            </a:extLst>
          </p:cNvPr>
          <p:cNvSpPr txBox="1"/>
          <p:nvPr/>
        </p:nvSpPr>
        <p:spPr>
          <a:xfrm>
            <a:off x="7715567" y="7973279"/>
            <a:ext cx="4876800" cy="523220"/>
          </a:xfrm>
          <a:prstGeom prst="rect">
            <a:avLst/>
          </a:prstGeom>
          <a:noFill/>
        </p:spPr>
        <p:txBody>
          <a:bodyPr wrap="square" rtlCol="0">
            <a:spAutoFit/>
          </a:bodyPr>
          <a:lstStyle/>
          <a:p>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표준 코가 필요함</a:t>
            </a:r>
          </a:p>
        </p:txBody>
      </p:sp>
      <p:pic>
        <p:nvPicPr>
          <p:cNvPr id="9" name="Picture 8">
            <a:extLst>
              <a:ext uri="{FF2B5EF4-FFF2-40B4-BE49-F238E27FC236}">
                <a16:creationId xmlns:a16="http://schemas.microsoft.com/office/drawing/2014/main" id="{0CF03C6C-C84E-4462-EFC9-DB0E15E67A20}"/>
              </a:ext>
            </a:extLst>
          </p:cNvPr>
          <p:cNvPicPr>
            <a:picLocks noChangeAspect="1"/>
          </p:cNvPicPr>
          <p:nvPr/>
        </p:nvPicPr>
        <p:blipFill>
          <a:blip r:embed="rId3"/>
          <a:stretch>
            <a:fillRect/>
          </a:stretch>
        </p:blipFill>
        <p:spPr>
          <a:xfrm>
            <a:off x="1785256" y="2542296"/>
            <a:ext cx="8583223" cy="6535062"/>
          </a:xfrm>
          <a:prstGeom prst="rect">
            <a:avLst/>
          </a:prstGeom>
        </p:spPr>
      </p:pic>
      <p:pic>
        <p:nvPicPr>
          <p:cNvPr id="10" name="Picture 6">
            <a:extLst>
              <a:ext uri="{FF2B5EF4-FFF2-40B4-BE49-F238E27FC236}">
                <a16:creationId xmlns:a16="http://schemas.microsoft.com/office/drawing/2014/main" id="{33AFFC20-304C-5753-B337-5233C3A34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8486" y="2471372"/>
            <a:ext cx="5867400" cy="38144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100C39-2A4B-B77F-5D2C-60779ACB9827}"/>
              </a:ext>
            </a:extLst>
          </p:cNvPr>
          <p:cNvSpPr txBox="1"/>
          <p:nvPr/>
        </p:nvSpPr>
        <p:spPr>
          <a:xfrm>
            <a:off x="11919699" y="2892094"/>
            <a:ext cx="4604973" cy="2800767"/>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한국거래</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소</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정보데이터 시스템에서</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종목정보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전주식 종목정보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데이터 받아오는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URL</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해당하는 쿼리를 입력하여 표준코드와 단축코드만 받아옴</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kor_code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테이블 정의 및 갱신</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Rectangle 18">
            <a:extLst>
              <a:ext uri="{FF2B5EF4-FFF2-40B4-BE49-F238E27FC236}">
                <a16:creationId xmlns:a16="http://schemas.microsoft.com/office/drawing/2014/main" id="{C4F1CCC2-C098-36BB-34D0-99A8B3F28E33}"/>
              </a:ext>
            </a:extLst>
          </p:cNvPr>
          <p:cNvSpPr/>
          <p:nvPr/>
        </p:nvSpPr>
        <p:spPr>
          <a:xfrm>
            <a:off x="1785256" y="3390900"/>
            <a:ext cx="1872344" cy="5686458"/>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6439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D67B1B75-A457-E55E-4CB7-F652A4C199AC}"/>
              </a:ext>
            </a:extLst>
          </p:cNvPr>
          <p:cNvSpPr txBox="1"/>
          <p:nvPr/>
        </p:nvSpPr>
        <p:spPr>
          <a:xfrm>
            <a:off x="1714305" y="2347386"/>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grpSp>
        <p:nvGrpSpPr>
          <p:cNvPr id="31" name="Group 30">
            <a:extLst>
              <a:ext uri="{FF2B5EF4-FFF2-40B4-BE49-F238E27FC236}">
                <a16:creationId xmlns:a16="http://schemas.microsoft.com/office/drawing/2014/main" id="{C5A31BAA-648E-8287-B984-E9C48EFE5182}"/>
              </a:ext>
            </a:extLst>
          </p:cNvPr>
          <p:cNvGrpSpPr/>
          <p:nvPr/>
        </p:nvGrpSpPr>
        <p:grpSpPr>
          <a:xfrm>
            <a:off x="11211339" y="7149070"/>
            <a:ext cx="9695000" cy="2332315"/>
            <a:chOff x="11963400" y="2962315"/>
            <a:chExt cx="9695000" cy="2332315"/>
          </a:xfrm>
        </p:grpSpPr>
        <p:pic>
          <p:nvPicPr>
            <p:cNvPr id="26" name="Picture 6">
              <a:extLst>
                <a:ext uri="{FF2B5EF4-FFF2-40B4-BE49-F238E27FC236}">
                  <a16:creationId xmlns:a16="http://schemas.microsoft.com/office/drawing/2014/main" id="{F05774FE-92B3-C57C-C6E7-8FB1E2725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3400" y="2962315"/>
              <a:ext cx="5867400" cy="233231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5DD1065-5196-FCE4-AFBA-C20871A7144C}"/>
                </a:ext>
              </a:extLst>
            </p:cNvPr>
            <p:cNvSpPr txBox="1"/>
            <p:nvPr/>
          </p:nvSpPr>
          <p:spPr>
            <a:xfrm>
              <a:off x="12507256" y="3017257"/>
              <a:ext cx="9151144" cy="987899"/>
            </a:xfrm>
            <a:prstGeom prst="rect">
              <a:avLst/>
            </a:prstGeom>
            <a:noFill/>
          </p:spPr>
          <p:txBody>
            <a:bodyPr wrap="square">
              <a:spAutoFit/>
            </a:bodyPr>
            <a:lstStyle/>
            <a:p>
              <a:pPr marL="0" indent="0" latinLnBrk="0">
                <a:lnSpc>
                  <a:spcPts val="8640"/>
                </a:lnSpc>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 이후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이전과 같이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MYSQL </a:t>
              </a:r>
            </a:p>
          </p:txBody>
        </p:sp>
        <p:sp>
          <p:nvSpPr>
            <p:cNvPr id="27" name="TextBox 26">
              <a:extLst>
                <a:ext uri="{FF2B5EF4-FFF2-40B4-BE49-F238E27FC236}">
                  <a16:creationId xmlns:a16="http://schemas.microsoft.com/office/drawing/2014/main" id="{E4EA42E3-BB06-AC39-E4D6-F5C2FE71F8CC}"/>
                </a:ext>
              </a:extLst>
            </p:cNvPr>
            <p:cNvSpPr txBox="1"/>
            <p:nvPr/>
          </p:nvSpPr>
          <p:spPr>
            <a:xfrm>
              <a:off x="12507256" y="3611488"/>
              <a:ext cx="8952271" cy="987899"/>
            </a:xfrm>
            <a:prstGeom prst="rect">
              <a:avLst/>
            </a:prstGeom>
            <a:noFill/>
          </p:spPr>
          <p:txBody>
            <a:bodyPr wrap="square">
              <a:spAutoFit/>
            </a:bodyPr>
            <a:lstStyle/>
            <a:p>
              <a:pPr marL="0" indent="0" latinLnBrk="0">
                <a:lnSpc>
                  <a:spcPts val="8640"/>
                </a:lnSpc>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테이블</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kor_price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정의 및 갱신</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32" name="Picture 6">
            <a:extLst>
              <a:ext uri="{FF2B5EF4-FFF2-40B4-BE49-F238E27FC236}">
                <a16:creationId xmlns:a16="http://schemas.microsoft.com/office/drawing/2014/main" id="{8631D13C-943C-3A03-582C-B8C770C3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1400" y="2845489"/>
            <a:ext cx="5867400" cy="41089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F8B57ED5-DB79-F786-5041-FA034929CA81}"/>
              </a:ext>
            </a:extLst>
          </p:cNvPr>
          <p:cNvSpPr txBox="1"/>
          <p:nvPr/>
        </p:nvSpPr>
        <p:spPr>
          <a:xfrm>
            <a:off x="11832613" y="3296141"/>
            <a:ext cx="4604973" cy="2123658"/>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최근 영업일에 해당하는 보통주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기본정보</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테이블 불러옴</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종목코드 테이블도 불러옴</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syntax</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에 맞게 쿼리 작성</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34" name="TextBox 33">
            <a:extLst>
              <a:ext uri="{FF2B5EF4-FFF2-40B4-BE49-F238E27FC236}">
                <a16:creationId xmlns:a16="http://schemas.microsoft.com/office/drawing/2014/main" id="{D20F5D90-7765-171B-06FE-A820F8A8B883}"/>
              </a:ext>
            </a:extLst>
          </p:cNvPr>
          <p:cNvSpPr txBox="1"/>
          <p:nvPr/>
        </p:nvSpPr>
        <p:spPr>
          <a:xfrm>
            <a:off x="11841188" y="5629309"/>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모든 종목의 주가 데이터를 최근 영업일부터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년 전까지  구함</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B345261F-B0B2-C23A-88CF-F9F9A47A3EF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pic>
        <p:nvPicPr>
          <p:cNvPr id="9" name="Picture 8">
            <a:extLst>
              <a:ext uri="{FF2B5EF4-FFF2-40B4-BE49-F238E27FC236}">
                <a16:creationId xmlns:a16="http://schemas.microsoft.com/office/drawing/2014/main" id="{F2B18B94-E9A9-7773-4366-795D4FCA59BB}"/>
              </a:ext>
            </a:extLst>
          </p:cNvPr>
          <p:cNvPicPr>
            <a:picLocks noChangeAspect="1"/>
          </p:cNvPicPr>
          <p:nvPr/>
        </p:nvPicPr>
        <p:blipFill>
          <a:blip r:embed="rId4"/>
          <a:stretch>
            <a:fillRect/>
          </a:stretch>
        </p:blipFill>
        <p:spPr>
          <a:xfrm>
            <a:off x="1714305" y="2872724"/>
            <a:ext cx="6947302" cy="6826028"/>
          </a:xfrm>
          <a:prstGeom prst="rect">
            <a:avLst/>
          </a:prstGeom>
        </p:spPr>
      </p:pic>
    </p:spTree>
    <p:extLst>
      <p:ext uri="{BB962C8B-B14F-4D97-AF65-F5344CB8AC3E}">
        <p14:creationId xmlns:p14="http://schemas.microsoft.com/office/powerpoint/2010/main" val="122378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2</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주가 테이블 정의 및 갱신</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8">
            <a:extLst>
              <a:ext uri="{FF2B5EF4-FFF2-40B4-BE49-F238E27FC236}">
                <a16:creationId xmlns:a16="http://schemas.microsoft.com/office/drawing/2014/main" id="{903D9F52-7CC9-BABE-B9F4-6E498C18EF67}"/>
              </a:ext>
            </a:extLst>
          </p:cNvPr>
          <p:cNvPicPr>
            <a:picLocks noChangeAspect="1"/>
          </p:cNvPicPr>
          <p:nvPr/>
        </p:nvPicPr>
        <p:blipFill rotWithShape="1">
          <a:blip r:embed="rId3"/>
          <a:srcRect t="-1" b="30395"/>
          <a:stretch/>
        </p:blipFill>
        <p:spPr>
          <a:xfrm>
            <a:off x="4953000" y="2300488"/>
            <a:ext cx="7906035" cy="7200263"/>
          </a:xfrm>
          <a:prstGeom prst="rect">
            <a:avLst/>
          </a:prstGeom>
        </p:spPr>
      </p:pic>
      <p:sp>
        <p:nvSpPr>
          <p:cNvPr id="5" name="TextBox 4">
            <a:extLst>
              <a:ext uri="{FF2B5EF4-FFF2-40B4-BE49-F238E27FC236}">
                <a16:creationId xmlns:a16="http://schemas.microsoft.com/office/drawing/2014/main" id="{60B9B8F8-349D-23E7-7A9A-BF1D643F6989}"/>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PART2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p>
        </p:txBody>
      </p:sp>
    </p:spTree>
    <p:extLst>
      <p:ext uri="{BB962C8B-B14F-4D97-AF65-F5344CB8AC3E}">
        <p14:creationId xmlns:p14="http://schemas.microsoft.com/office/powerpoint/2010/main" val="374701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46191-8306-E32B-EC0C-CBCA21A44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90" cy="10287000"/>
          </a:xfrm>
          <a:prstGeom prst="rect">
            <a:avLst/>
          </a:prstGeom>
          <a:solidFill>
            <a:schemeClr val="bg1">
              <a:alpha val="40000"/>
            </a:schemeClr>
          </a:solidFill>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 </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3</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90023" y="4652194"/>
            <a:ext cx="6411478" cy="1686487"/>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재무데이터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594880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a:extLst>
              <a:ext uri="{FF2B5EF4-FFF2-40B4-BE49-F238E27FC236}">
                <a16:creationId xmlns:a16="http://schemas.microsoft.com/office/drawing/2014/main" id="{DB92367D-77D9-60D8-42D0-49A87752D419}"/>
              </a:ext>
            </a:extLst>
          </p:cNvPr>
          <p:cNvSpPr txBox="1">
            <a:spLocks/>
          </p:cNvSpPr>
          <p:nvPr/>
        </p:nvSpPr>
        <p:spPr>
          <a:xfrm>
            <a:off x="1057396" y="18262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solidFill>
                  <a:schemeClr val="tx1"/>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https://company.fnguide.com</a:t>
            </a:r>
            <a:endParaRPr lang="ko-KR" altLang="en-US" sz="2400" dirty="0">
              <a:solidFill>
                <a:schemeClr val="tx1"/>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0" name="Picture 9">
            <a:extLst>
              <a:ext uri="{FF2B5EF4-FFF2-40B4-BE49-F238E27FC236}">
                <a16:creationId xmlns:a16="http://schemas.microsoft.com/office/drawing/2014/main" id="{94B30D12-5C93-AB34-CE7F-E2E883DF99B6}"/>
              </a:ext>
            </a:extLst>
          </p:cNvPr>
          <p:cNvPicPr>
            <a:picLocks noChangeAspect="1"/>
          </p:cNvPicPr>
          <p:nvPr/>
        </p:nvPicPr>
        <p:blipFill rotWithShape="1">
          <a:blip r:embed="rId3"/>
          <a:srcRect r="20657"/>
          <a:stretch/>
        </p:blipFill>
        <p:spPr>
          <a:xfrm>
            <a:off x="890587" y="3094195"/>
            <a:ext cx="10310813" cy="6643801"/>
          </a:xfrm>
          <a:prstGeom prst="rect">
            <a:avLst/>
          </a:prstGeom>
        </p:spPr>
      </p:pic>
      <p:pic>
        <p:nvPicPr>
          <p:cNvPr id="15" name="Picture 14">
            <a:extLst>
              <a:ext uri="{FF2B5EF4-FFF2-40B4-BE49-F238E27FC236}">
                <a16:creationId xmlns:a16="http://schemas.microsoft.com/office/drawing/2014/main" id="{6CAD94D9-45F7-BCF6-A5DB-BB6143C4DB46}"/>
              </a:ext>
            </a:extLst>
          </p:cNvPr>
          <p:cNvPicPr>
            <a:picLocks noChangeAspect="1"/>
          </p:cNvPicPr>
          <p:nvPr/>
        </p:nvPicPr>
        <p:blipFill>
          <a:blip r:embed="rId4"/>
          <a:stretch>
            <a:fillRect/>
          </a:stretch>
        </p:blipFill>
        <p:spPr>
          <a:xfrm>
            <a:off x="7820990" y="2354928"/>
            <a:ext cx="8017340" cy="562102"/>
          </a:xfrm>
          <a:prstGeom prst="rect">
            <a:avLst/>
          </a:prstGeom>
        </p:spPr>
      </p:pic>
      <p:sp>
        <p:nvSpPr>
          <p:cNvPr id="16" name="Arrow: Left 15">
            <a:extLst>
              <a:ext uri="{FF2B5EF4-FFF2-40B4-BE49-F238E27FC236}">
                <a16:creationId xmlns:a16="http://schemas.microsoft.com/office/drawing/2014/main" id="{A4FC2D0F-6C46-3DE1-2FC2-8DA6B5BF59AC}"/>
              </a:ext>
            </a:extLst>
          </p:cNvPr>
          <p:cNvSpPr/>
          <p:nvPr/>
        </p:nvSpPr>
        <p:spPr>
          <a:xfrm rot="20216859">
            <a:off x="7278649" y="2760854"/>
            <a:ext cx="405697" cy="285248"/>
          </a:xfrm>
          <a:prstGeom prst="leftArrow">
            <a:avLst/>
          </a:prstGeom>
          <a:solidFill>
            <a:srgbClr val="B8AB98"/>
          </a:solid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sp>
        <p:nvSpPr>
          <p:cNvPr id="17" name="Rectangle 16">
            <a:extLst>
              <a:ext uri="{FF2B5EF4-FFF2-40B4-BE49-F238E27FC236}">
                <a16:creationId xmlns:a16="http://schemas.microsoft.com/office/drawing/2014/main" id="{E89D2ABD-F7F9-BF18-ABB8-C699C474CFD8}"/>
              </a:ext>
            </a:extLst>
          </p:cNvPr>
          <p:cNvSpPr/>
          <p:nvPr/>
        </p:nvSpPr>
        <p:spPr>
          <a:xfrm>
            <a:off x="14077170" y="2410532"/>
            <a:ext cx="1768940" cy="450893"/>
          </a:xfrm>
          <a:prstGeom prst="rect">
            <a:avLst/>
          </a:prstGeom>
          <a:noFill/>
          <a:ln>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pic>
        <p:nvPicPr>
          <p:cNvPr id="18" name="Picture 6">
            <a:extLst>
              <a:ext uri="{FF2B5EF4-FFF2-40B4-BE49-F238E27FC236}">
                <a16:creationId xmlns:a16="http://schemas.microsoft.com/office/drawing/2014/main" id="{C0FCE9B2-B29E-4A51-0430-3979B56DE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2412" y="3118905"/>
            <a:ext cx="5867400" cy="42510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6FBB9F0-8DBB-B83A-D2A7-0A2DE4641AFC}"/>
              </a:ext>
            </a:extLst>
          </p:cNvPr>
          <p:cNvSpPr txBox="1"/>
          <p:nvPr/>
        </p:nvSpPr>
        <p:spPr>
          <a:xfrm>
            <a:off x="12125633" y="3970538"/>
            <a:ext cx="4562168"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연간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분기 기준 손익계산서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재무상태표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현금흐름표 등을 제공</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2116107" y="5503604"/>
            <a:ext cx="4562168"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주소 뒤에 파라미터를 붙여 서버에 전송하는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GET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방식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881256"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C9DA12A4-E96A-A726-917C-6864C41456BE}"/>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33275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575685" y="8028940"/>
            <a:ext cx="25439370" cy="4516120"/>
          </a:xfrm>
          <a:custGeom>
            <a:avLst/>
            <a:gdLst/>
            <a:ahLst/>
            <a:cxnLst/>
            <a:rect l="l" t="t" r="r" b="b"/>
            <a:pathLst>
              <a:path w="25439566" h="4515991">
                <a:moveTo>
                  <a:pt x="0" y="0"/>
                </a:moveTo>
                <a:lnTo>
                  <a:pt x="25439566" y="0"/>
                </a:lnTo>
                <a:lnTo>
                  <a:pt x="25439566" y="4515992"/>
                </a:lnTo>
                <a:lnTo>
                  <a:pt x="0" y="4515992"/>
                </a:lnTo>
                <a:lnTo>
                  <a:pt x="0" y="0"/>
                </a:lnTo>
                <a:close/>
              </a:path>
            </a:pathLst>
          </a:custGeom>
          <a:blipFill>
            <a:blip r:embed="rId3">
              <a:alphaModFix amt="15000"/>
              <a:extLst>
                <a:ext uri="{96DAC541-7B7A-43D3-8B79-37D633B846F1}">
                  <asvg:svgBlip xmlns:asvg="http://schemas.microsoft.com/office/drawing/2016/SVG/main" r:embed="rId4"/>
                </a:ext>
              </a:extLst>
            </a:blip>
            <a:stretch>
              <a:fillRect r="-628"/>
            </a:stretch>
          </a:blipFill>
        </p:spPr>
      </p:sp>
      <p:sp>
        <p:nvSpPr>
          <p:cNvPr id="7" name="AutoShape 7"/>
          <p:cNvSpPr/>
          <p:nvPr/>
        </p:nvSpPr>
        <p:spPr>
          <a:xfrm>
            <a:off x="1028700" y="3201670"/>
            <a:ext cx="16230600" cy="0"/>
          </a:xfrm>
          <a:prstGeom prst="line">
            <a:avLst/>
          </a:prstGeom>
          <a:ln w="9525" cap="flat">
            <a:solidFill>
              <a:srgbClr val="BDC2C5"/>
            </a:solidFill>
            <a:prstDash val="solid"/>
            <a:headEnd type="none" w="sm" len="sm"/>
            <a:tailEnd type="none" w="sm" len="sm"/>
          </a:ln>
        </p:spPr>
      </p:sp>
      <p:grpSp>
        <p:nvGrpSpPr>
          <p:cNvPr id="8" name="Group 8"/>
          <p:cNvGrpSpPr/>
          <p:nvPr/>
        </p:nvGrpSpPr>
        <p:grpSpPr>
          <a:xfrm>
            <a:off x="1028700" y="1028700"/>
            <a:ext cx="8890000" cy="1610995"/>
            <a:chOff x="1028700" y="1028700"/>
            <a:chExt cx="8890000" cy="1610995"/>
          </a:xfrm>
        </p:grpSpPr>
        <p:sp>
          <p:nvSpPr>
            <p:cNvPr id="9" name="TextBox 9"/>
            <p:cNvSpPr txBox="1"/>
            <p:nvPr/>
          </p:nvSpPr>
          <p:spPr>
            <a:xfrm>
              <a:off x="1028700" y="1021715"/>
              <a:ext cx="8890000" cy="1102360"/>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rPr>
                <a:t>Agenda</a:t>
              </a:r>
            </a:p>
          </p:txBody>
        </p:sp>
        <p:sp>
          <p:nvSpPr>
            <p:cNvPr id="10" name="TextBox 10"/>
            <p:cNvSpPr txBox="1"/>
            <p:nvPr/>
          </p:nvSpPr>
          <p:spPr>
            <a:xfrm>
              <a:off x="1028700" y="2196465"/>
              <a:ext cx="8890000" cy="443230"/>
            </a:xfrm>
            <a:prstGeom prst="rect">
              <a:avLst/>
            </a:prstGeom>
          </p:spPr>
          <p:txBody>
            <a:bodyPr lIns="0" tIns="0" rIns="0" bIns="0" rtlCol="0" anchor="t">
              <a:spAutoFit/>
            </a:bodyPr>
            <a:lstStyle/>
            <a:p>
              <a:pPr marL="0" lvl="0" indent="0" algn="l">
                <a:lnSpc>
                  <a:spcPts val="3640"/>
                </a:lnSpc>
                <a:spcBef>
                  <a:spcPct val="0"/>
                </a:spcBef>
              </a:pPr>
              <a:r>
                <a:rPr lang="en-US" sz="280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What this report covers</a:t>
              </a:r>
            </a:p>
          </p:txBody>
        </p:sp>
      </p:grpSp>
      <p:sp>
        <p:nvSpPr>
          <p:cNvPr id="11" name="TextBox 11"/>
          <p:cNvSpPr txBox="1"/>
          <p:nvPr/>
        </p:nvSpPr>
        <p:spPr>
          <a:xfrm>
            <a:off x="1932940" y="4281805"/>
            <a:ext cx="5723255" cy="547370"/>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 데이터 크롤링</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2"/>
          <p:cNvSpPr txBox="1"/>
          <p:nvPr/>
        </p:nvSpPr>
        <p:spPr>
          <a:xfrm>
            <a:off x="10048240" y="4281805"/>
            <a:ext cx="5723255" cy="1109406"/>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종목선정 방법 </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3"/>
          <p:cNvSpPr txBox="1"/>
          <p:nvPr/>
        </p:nvSpPr>
        <p:spPr>
          <a:xfrm>
            <a:off x="1932940" y="5226685"/>
            <a:ext cx="5723255" cy="547370"/>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주가 데이터 크롤링</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14"/>
          <p:cNvSpPr txBox="1"/>
          <p:nvPr/>
        </p:nvSpPr>
        <p:spPr>
          <a:xfrm>
            <a:off x="10048240" y="5226685"/>
            <a:ext cx="5723255" cy="547370"/>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5"/>
          <p:cNvSpPr txBox="1"/>
          <p:nvPr/>
        </p:nvSpPr>
        <p:spPr>
          <a:xfrm>
            <a:off x="1932940" y="6248400"/>
            <a:ext cx="5723255" cy="1109406"/>
          </a:xfrm>
          <a:prstGeom prst="rect">
            <a:avLst/>
          </a:prstGeom>
        </p:spPr>
        <p:txBody>
          <a:bodyPr lIns="0" tIns="0" rIns="0" bIns="0" rtlCol="0" anchor="t">
            <a:spAutoFit/>
          </a:bodyPr>
          <a:lstStyle/>
          <a:p>
            <a:pPr>
              <a:lnSpc>
                <a:spcPts val="4480"/>
              </a:lnSpc>
            </a:pP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 지표 계산</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6"/>
          <p:cNvSpPr txBox="1"/>
          <p:nvPr/>
        </p:nvSpPr>
        <p:spPr>
          <a:xfrm>
            <a:off x="10048240" y="6248400"/>
            <a:ext cx="5723255" cy="547370"/>
          </a:xfrm>
          <a:prstGeom prst="rect">
            <a:avLst/>
          </a:prstGeom>
        </p:spPr>
        <p:txBody>
          <a:bodyPr lIns="0" tIns="0" rIns="0" bIns="0" rtlCol="0" anchor="t">
            <a:spAutoFit/>
          </a:bodyPr>
          <a:lstStyle/>
          <a:p>
            <a:pPr>
              <a:lnSpc>
                <a:spcPts val="4480"/>
              </a:lnSpc>
            </a:pPr>
            <a:r>
              <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를 활용한 매매 자동화</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7"/>
          <p:cNvSpPr txBox="1"/>
          <p:nvPr/>
        </p:nvSpPr>
        <p:spPr>
          <a:xfrm>
            <a:off x="1028700" y="428180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01</a:t>
            </a:r>
          </a:p>
        </p:txBody>
      </p:sp>
      <p:sp>
        <p:nvSpPr>
          <p:cNvPr id="18" name="TextBox 18"/>
          <p:cNvSpPr txBox="1"/>
          <p:nvPr/>
        </p:nvSpPr>
        <p:spPr>
          <a:xfrm>
            <a:off x="9197340" y="428180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04</a:t>
            </a:r>
          </a:p>
        </p:txBody>
      </p:sp>
      <p:sp>
        <p:nvSpPr>
          <p:cNvPr id="19" name="TextBox 19"/>
          <p:cNvSpPr txBox="1"/>
          <p:nvPr/>
        </p:nvSpPr>
        <p:spPr>
          <a:xfrm>
            <a:off x="1028700" y="522668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02</a:t>
            </a:r>
          </a:p>
        </p:txBody>
      </p:sp>
      <p:sp>
        <p:nvSpPr>
          <p:cNvPr id="20" name="TextBox 20"/>
          <p:cNvSpPr txBox="1"/>
          <p:nvPr/>
        </p:nvSpPr>
        <p:spPr>
          <a:xfrm>
            <a:off x="9144000" y="5226685"/>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05</a:t>
            </a:r>
          </a:p>
        </p:txBody>
      </p:sp>
      <p:sp>
        <p:nvSpPr>
          <p:cNvPr id="21" name="TextBox 21"/>
          <p:cNvSpPr txBox="1"/>
          <p:nvPr/>
        </p:nvSpPr>
        <p:spPr>
          <a:xfrm>
            <a:off x="1028700" y="6248400"/>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03</a:t>
            </a:r>
          </a:p>
        </p:txBody>
      </p:sp>
      <p:sp>
        <p:nvSpPr>
          <p:cNvPr id="22" name="TextBox 22"/>
          <p:cNvSpPr txBox="1"/>
          <p:nvPr/>
        </p:nvSpPr>
        <p:spPr>
          <a:xfrm>
            <a:off x="9144000" y="6248400"/>
            <a:ext cx="774700" cy="547370"/>
          </a:xfrm>
          <a:prstGeom prst="rect">
            <a:avLst/>
          </a:prstGeom>
        </p:spPr>
        <p:txBody>
          <a:bodyPr lIns="0" tIns="0" rIns="0" bIns="0" rtlCol="0" anchor="t">
            <a:spAutoFit/>
          </a:bodyPr>
          <a:lstStyle/>
          <a:p>
            <a:pPr>
              <a:lnSpc>
                <a:spcPts val="4480"/>
              </a:lnSpc>
            </a:pPr>
            <a:r>
              <a:rPr lang="en-US" sz="3200" dirty="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rPr>
              <a:t>06</a:t>
            </a:r>
          </a:p>
        </p:txBody>
      </p:sp>
      <p:pic>
        <p:nvPicPr>
          <p:cNvPr id="3" name="Picture 2">
            <a:extLst>
              <a:ext uri="{FF2B5EF4-FFF2-40B4-BE49-F238E27FC236}">
                <a16:creationId xmlns:a16="http://schemas.microsoft.com/office/drawing/2014/main" id="{F56EE4E2-2D85-30DE-4FE0-C778C49675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87600" y="1268095"/>
            <a:ext cx="1371600" cy="1371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2116107" y="5503604"/>
            <a:ext cx="4562168"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주소 뒤에 파라미터를 붙여 서버에 전송하는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GET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8">
            <a:extLst>
              <a:ext uri="{FF2B5EF4-FFF2-40B4-BE49-F238E27FC236}">
                <a16:creationId xmlns:a16="http://schemas.microsoft.com/office/drawing/2014/main" id="{3D5FE337-1608-BF1D-4031-FA388C320644}"/>
              </a:ext>
            </a:extLst>
          </p:cNvPr>
          <p:cNvPicPr>
            <a:picLocks noChangeAspect="1"/>
          </p:cNvPicPr>
          <p:nvPr/>
        </p:nvPicPr>
        <p:blipFill>
          <a:blip r:embed="rId3"/>
          <a:stretch>
            <a:fillRect/>
          </a:stretch>
        </p:blipFill>
        <p:spPr>
          <a:xfrm>
            <a:off x="914400" y="2606794"/>
            <a:ext cx="7064146" cy="7328824"/>
          </a:xfrm>
          <a:prstGeom prst="rect">
            <a:avLst/>
          </a:prstGeom>
        </p:spPr>
      </p:pic>
      <p:sp>
        <p:nvSpPr>
          <p:cNvPr id="11" name="TextBox 10">
            <a:extLst>
              <a:ext uri="{FF2B5EF4-FFF2-40B4-BE49-F238E27FC236}">
                <a16:creationId xmlns:a16="http://schemas.microsoft.com/office/drawing/2014/main" id="{F33F36AB-0E3A-B041-A899-061E4899D7C0}"/>
              </a:ext>
            </a:extLst>
          </p:cNvPr>
          <p:cNvSpPr txBox="1"/>
          <p:nvPr/>
        </p:nvSpPr>
        <p:spPr>
          <a:xfrm>
            <a:off x="914400" y="2116554"/>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4" name="Picture 13">
            <a:extLst>
              <a:ext uri="{FF2B5EF4-FFF2-40B4-BE49-F238E27FC236}">
                <a16:creationId xmlns:a16="http://schemas.microsoft.com/office/drawing/2014/main" id="{BBB0EB0A-5C53-B8B4-A298-8D741958E438}"/>
              </a:ext>
            </a:extLst>
          </p:cNvPr>
          <p:cNvPicPr>
            <a:picLocks noChangeAspect="1"/>
          </p:cNvPicPr>
          <p:nvPr/>
        </p:nvPicPr>
        <p:blipFill>
          <a:blip r:embed="rId4"/>
          <a:stretch>
            <a:fillRect/>
          </a:stretch>
        </p:blipFill>
        <p:spPr>
          <a:xfrm>
            <a:off x="9144000" y="2606794"/>
            <a:ext cx="5567954" cy="7326922"/>
          </a:xfrm>
          <a:prstGeom prst="rect">
            <a:avLst/>
          </a:prstGeom>
        </p:spPr>
      </p:pic>
      <p:sp>
        <p:nvSpPr>
          <p:cNvPr id="24" name="TextBox 23">
            <a:extLst>
              <a:ext uri="{FF2B5EF4-FFF2-40B4-BE49-F238E27FC236}">
                <a16:creationId xmlns:a16="http://schemas.microsoft.com/office/drawing/2014/main" id="{3C0209B3-37ED-2ECA-BB49-8BF1BC38A88A}"/>
              </a:ext>
            </a:extLst>
          </p:cNvPr>
          <p:cNvSpPr txBox="1"/>
          <p:nvPr/>
        </p:nvSpPr>
        <p:spPr>
          <a:xfrm>
            <a:off x="9144000" y="2113280"/>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DATA</a:t>
            </a:r>
            <a:r>
              <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 </a:t>
            </a:r>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
        <p:nvSpPr>
          <p:cNvPr id="5" name="TextBox 4">
            <a:extLst>
              <a:ext uri="{FF2B5EF4-FFF2-40B4-BE49-F238E27FC236}">
                <a16:creationId xmlns:a16="http://schemas.microsoft.com/office/drawing/2014/main" id="{A8BA8C9C-D401-CB0F-703B-6BAC0C86DA51}"/>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2345367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7E026FC2-F2E6-1559-F63A-CFE4EEAF530B}"/>
              </a:ext>
            </a:extLst>
          </p:cNvPr>
          <p:cNvPicPr>
            <a:picLocks noChangeAspect="1"/>
          </p:cNvPicPr>
          <p:nvPr/>
        </p:nvPicPr>
        <p:blipFill>
          <a:blip r:embed="rId3"/>
          <a:stretch>
            <a:fillRect/>
          </a:stretch>
        </p:blipFill>
        <p:spPr>
          <a:xfrm>
            <a:off x="1447800" y="2742725"/>
            <a:ext cx="7239000" cy="3689404"/>
          </a:xfrm>
          <a:prstGeom prst="rect">
            <a:avLst/>
          </a:prstGeom>
        </p:spPr>
      </p:pic>
      <p:pic>
        <p:nvPicPr>
          <p:cNvPr id="10" name="Picture 6">
            <a:extLst>
              <a:ext uri="{FF2B5EF4-FFF2-40B4-BE49-F238E27FC236}">
                <a16:creationId xmlns:a16="http://schemas.microsoft.com/office/drawing/2014/main" id="{7398B365-E483-C103-139B-A385480F4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9679" y="2604315"/>
            <a:ext cx="7011353" cy="507836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29B00F6D-35F6-0BB2-1498-30133FBF9299}"/>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1038669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96645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80859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66459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631984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8">
            <a:extLst>
              <a:ext uri="{FF2B5EF4-FFF2-40B4-BE49-F238E27FC236}">
                <a16:creationId xmlns:a16="http://schemas.microsoft.com/office/drawing/2014/main" id="{B8E6D70E-F99C-0247-3AB5-60C45840F372}"/>
              </a:ext>
            </a:extLst>
          </p:cNvPr>
          <p:cNvPicPr>
            <a:picLocks noChangeAspect="1"/>
          </p:cNvPicPr>
          <p:nvPr/>
        </p:nvPicPr>
        <p:blipFill>
          <a:blip r:embed="rId3"/>
          <a:stretch>
            <a:fillRect/>
          </a:stretch>
        </p:blipFill>
        <p:spPr>
          <a:xfrm>
            <a:off x="1066800" y="3048372"/>
            <a:ext cx="7848600" cy="3248852"/>
          </a:xfrm>
          <a:prstGeom prst="rect">
            <a:avLst/>
          </a:prstGeom>
        </p:spPr>
      </p:pic>
      <p:pic>
        <p:nvPicPr>
          <p:cNvPr id="13" name="Picture 12">
            <a:extLst>
              <a:ext uri="{FF2B5EF4-FFF2-40B4-BE49-F238E27FC236}">
                <a16:creationId xmlns:a16="http://schemas.microsoft.com/office/drawing/2014/main" id="{41BD48F4-3A92-71B9-AF21-6435ABEC058C}"/>
              </a:ext>
            </a:extLst>
          </p:cNvPr>
          <p:cNvPicPr>
            <a:picLocks noChangeAspect="1"/>
          </p:cNvPicPr>
          <p:nvPr/>
        </p:nvPicPr>
        <p:blipFill>
          <a:blip r:embed="rId4"/>
          <a:stretch>
            <a:fillRect/>
          </a:stretch>
        </p:blipFill>
        <p:spPr>
          <a:xfrm>
            <a:off x="995132" y="6551864"/>
            <a:ext cx="7920268" cy="2152863"/>
          </a:xfrm>
          <a:prstGeom prst="rect">
            <a:avLst/>
          </a:prstGeom>
        </p:spPr>
      </p:pic>
      <p:pic>
        <p:nvPicPr>
          <p:cNvPr id="14" name="Picture 6">
            <a:extLst>
              <a:ext uri="{FF2B5EF4-FFF2-40B4-BE49-F238E27FC236}">
                <a16:creationId xmlns:a16="http://schemas.microsoft.com/office/drawing/2014/main" id="{4786239F-95FF-1BB7-4AFE-2E83EDEF2C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0808" y="3030325"/>
            <a:ext cx="7011353" cy="49013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202893-6E27-DA6E-DFB8-FA76F203D333}"/>
              </a:ext>
            </a:extLst>
          </p:cNvPr>
          <p:cNvSpPr txBox="1"/>
          <p:nvPr/>
        </p:nvSpPr>
        <p:spPr>
          <a:xfrm>
            <a:off x="10862308" y="365515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8" name="TextBox 17">
            <a:extLst>
              <a:ext uri="{FF2B5EF4-FFF2-40B4-BE49-F238E27FC236}">
                <a16:creationId xmlns:a16="http://schemas.microsoft.com/office/drawing/2014/main" id="{4F2CDE50-1645-880C-A9FE-38FCA2AE097F}"/>
              </a:ext>
            </a:extLst>
          </p:cNvPr>
          <p:cNvSpPr txBox="1"/>
          <p:nvPr/>
        </p:nvSpPr>
        <p:spPr>
          <a:xfrm>
            <a:off x="10886121" y="4176534"/>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티커 데이터와 계산에 필요한 계정이 포함된 분기 재무제표를 불러온다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62308" y="5194380"/>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&lt;1. TTM&gt;</a:t>
            </a:r>
          </a:p>
        </p:txBody>
      </p:sp>
      <p:sp>
        <p:nvSpPr>
          <p:cNvPr id="24" name="TextBox 23">
            <a:extLst>
              <a:ext uri="{FF2B5EF4-FFF2-40B4-BE49-F238E27FC236}">
                <a16:creationId xmlns:a16="http://schemas.microsoft.com/office/drawing/2014/main" id="{46017A32-CED0-125C-E131-642531CA7057}"/>
              </a:ext>
            </a:extLst>
          </p:cNvPr>
          <p:cNvSpPr txBox="1"/>
          <p:nvPr/>
        </p:nvSpPr>
        <p:spPr>
          <a:xfrm>
            <a:off x="10886121" y="5698928"/>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종목코드와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각 계정 항목을 그룹화한 다음</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롤링 합계 기법을 사용하여 산출</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5" name="TextBox 24">
            <a:extLst>
              <a:ext uri="{FF2B5EF4-FFF2-40B4-BE49-F238E27FC236}">
                <a16:creationId xmlns:a16="http://schemas.microsoft.com/office/drawing/2014/main" id="{D60704E8-5B6C-AC82-BA9A-74892FFA3AE6}"/>
              </a:ext>
            </a:extLst>
          </p:cNvPr>
          <p:cNvSpPr txBox="1"/>
          <p:nvPr/>
        </p:nvSpPr>
        <p:spPr>
          <a:xfrm>
            <a:off x="10880882" y="6528436"/>
            <a:ext cx="5811204" cy="677108"/>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당기순이익</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영업활동으로인한현금흐름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매출액은 합계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자본은 평균으로 산출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6" name="TextBox 25">
            <a:extLst>
              <a:ext uri="{FF2B5EF4-FFF2-40B4-BE49-F238E27FC236}">
                <a16:creationId xmlns:a16="http://schemas.microsoft.com/office/drawing/2014/main" id="{71DEDA4B-A39A-B366-70F2-B221F61F85EB}"/>
              </a:ext>
            </a:extLst>
          </p:cNvPr>
          <p:cNvSpPr txBox="1"/>
          <p:nvPr/>
        </p:nvSpPr>
        <p:spPr>
          <a:xfrm>
            <a:off x="1066800" y="2263365"/>
            <a:ext cx="6781800" cy="461665"/>
          </a:xfrm>
          <a:prstGeom prst="rect">
            <a:avLst/>
          </a:prstGeom>
          <a:noFill/>
        </p:spPr>
        <p:txBody>
          <a:bodyPr wrap="square" rtlCol="0">
            <a:spAutoFit/>
          </a:bodyPr>
          <a:lstStyle/>
          <a:p>
            <a:r>
              <a:rPr lang="en-US" altLang="ko-KR"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400" dirty="0">
              <a:solidFill>
                <a:srgbClr val="80675E"/>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
        <p:nvSpPr>
          <p:cNvPr id="5" name="TextBox 4">
            <a:extLst>
              <a:ext uri="{FF2B5EF4-FFF2-40B4-BE49-F238E27FC236}">
                <a16:creationId xmlns:a16="http://schemas.microsoft.com/office/drawing/2014/main" id="{C725CA6B-A135-4179-8372-71838D633CDE}"/>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1002588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4" name="Picture 6">
            <a:extLst>
              <a:ext uri="{FF2B5EF4-FFF2-40B4-BE49-F238E27FC236}">
                <a16:creationId xmlns:a16="http://schemas.microsoft.com/office/drawing/2014/main" id="{4786239F-95FF-1BB7-4AFE-2E83EDEF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0808" y="2604315"/>
            <a:ext cx="7011353" cy="39869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1" name="Picture 20">
            <a:extLst>
              <a:ext uri="{FF2B5EF4-FFF2-40B4-BE49-F238E27FC236}">
                <a16:creationId xmlns:a16="http://schemas.microsoft.com/office/drawing/2014/main" id="{45228465-9BF5-DA04-F09C-B999DEE7F277}"/>
              </a:ext>
            </a:extLst>
          </p:cNvPr>
          <p:cNvPicPr>
            <a:picLocks noChangeAspect="1"/>
          </p:cNvPicPr>
          <p:nvPr/>
        </p:nvPicPr>
        <p:blipFill>
          <a:blip r:embed="rId4"/>
          <a:stretch>
            <a:fillRect/>
          </a:stretch>
        </p:blipFill>
        <p:spPr>
          <a:xfrm>
            <a:off x="896034" y="2439209"/>
            <a:ext cx="8628014" cy="6681666"/>
          </a:xfrm>
          <a:prstGeom prst="rect">
            <a:avLst/>
          </a:prstGeom>
        </p:spPr>
      </p:pic>
      <p:sp>
        <p:nvSpPr>
          <p:cNvPr id="26" name="TextBox 25">
            <a:extLst>
              <a:ext uri="{FF2B5EF4-FFF2-40B4-BE49-F238E27FC236}">
                <a16:creationId xmlns:a16="http://schemas.microsoft.com/office/drawing/2014/main" id="{9AF380B3-BEBC-C8F1-FB6E-925934501264}"/>
              </a:ext>
            </a:extLst>
          </p:cNvPr>
          <p:cNvSpPr txBox="1"/>
          <p:nvPr/>
        </p:nvSpPr>
        <p:spPr>
          <a:xfrm>
            <a:off x="10805159" y="5230955"/>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데이터베이스에 새롭게 테이블</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kor_value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정의 및 갱신을 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37B373B2-5896-0553-8AFD-4AC58BF0B23D}"/>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2441283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3</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계산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6" name="TextBox 25">
            <a:extLst>
              <a:ext uri="{FF2B5EF4-FFF2-40B4-BE49-F238E27FC236}">
                <a16:creationId xmlns:a16="http://schemas.microsoft.com/office/drawing/2014/main" id="{9AF380B3-BEBC-C8F1-FB6E-925934501264}"/>
              </a:ext>
            </a:extLst>
          </p:cNvPr>
          <p:cNvSpPr txBox="1"/>
          <p:nvPr/>
        </p:nvSpPr>
        <p:spPr>
          <a:xfrm>
            <a:off x="10805159" y="5230955"/>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데이터베이스에 새롭게 테이블</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kor_value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정의 및 갱신을 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9B2FD4DD-8B86-BF4D-2C6A-F0E6E7C6301B}"/>
              </a:ext>
            </a:extLst>
          </p:cNvPr>
          <p:cNvPicPr>
            <a:picLocks noChangeAspect="1"/>
          </p:cNvPicPr>
          <p:nvPr/>
        </p:nvPicPr>
        <p:blipFill>
          <a:blip r:embed="rId3"/>
          <a:stretch>
            <a:fillRect/>
          </a:stretch>
        </p:blipFill>
        <p:spPr>
          <a:xfrm>
            <a:off x="1295400" y="3148104"/>
            <a:ext cx="8561168" cy="4842810"/>
          </a:xfrm>
          <a:prstGeom prst="rect">
            <a:avLst/>
          </a:prstGeom>
        </p:spPr>
      </p:pic>
      <p:pic>
        <p:nvPicPr>
          <p:cNvPr id="9" name="Picture 6">
            <a:extLst>
              <a:ext uri="{FF2B5EF4-FFF2-40B4-BE49-F238E27FC236}">
                <a16:creationId xmlns:a16="http://schemas.microsoft.com/office/drawing/2014/main" id="{E8973034-C557-6BCA-EB25-188A0C55F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0808" y="3148105"/>
            <a:ext cx="7011353" cy="29078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89082BE-CEA0-16E8-E20D-A20729AAD864}"/>
              </a:ext>
            </a:extLst>
          </p:cNvPr>
          <p:cNvSpPr txBox="1"/>
          <p:nvPr/>
        </p:nvSpPr>
        <p:spPr>
          <a:xfrm>
            <a:off x="10886121" y="373506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&lt;3. DY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5" name="TextBox 14">
            <a:extLst>
              <a:ext uri="{FF2B5EF4-FFF2-40B4-BE49-F238E27FC236}">
                <a16:creationId xmlns:a16="http://schemas.microsoft.com/office/drawing/2014/main" id="{C38E6793-79D1-88C4-E5C8-107F63A3B3CC}"/>
              </a:ext>
            </a:extLst>
          </p:cNvPr>
          <p:cNvSpPr txBox="1"/>
          <p:nvPr/>
        </p:nvSpPr>
        <p:spPr>
          <a:xfrm>
            <a:off x="10843258" y="4237179"/>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주당배당금을 종가로 나누어 배당 수익률 값을 산출한다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242467C8-8866-CD17-8AE4-D9FAF1A5C263}"/>
              </a:ext>
            </a:extLst>
          </p:cNvPr>
          <p:cNvSpPr txBox="1"/>
          <p:nvPr/>
        </p:nvSpPr>
        <p:spPr>
          <a:xfrm>
            <a:off x="10838495" y="5129663"/>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테이블을 갱신한다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8FF5320A-F190-E9AE-01E8-736CCCE520B0}"/>
              </a:ext>
            </a:extLst>
          </p:cNvPr>
          <p:cNvSpPr txBox="1"/>
          <p:nvPr/>
        </p:nvSpPr>
        <p:spPr>
          <a:xfrm>
            <a:off x="14935200" y="9702225"/>
            <a:ext cx="3334385" cy="584775"/>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PART3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재무 데이터 크롤링 및 가치지표 계산</a:t>
            </a:r>
          </a:p>
        </p:txBody>
      </p:sp>
    </p:spTree>
    <p:extLst>
      <p:ext uri="{BB962C8B-B14F-4D97-AF65-F5344CB8AC3E}">
        <p14:creationId xmlns:p14="http://schemas.microsoft.com/office/powerpoint/2010/main" val="664380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75213F-042E-A7F9-EE01-E8918B532F48}"/>
              </a:ext>
            </a:extLst>
          </p:cNvPr>
          <p:cNvPicPr>
            <a:picLocks noChangeAspect="1"/>
          </p:cNvPicPr>
          <p:nvPr/>
        </p:nvPicPr>
        <p:blipFill>
          <a:blip r:embed="rId3"/>
          <a:stretch>
            <a:fillRect/>
          </a:stretch>
        </p:blipFill>
        <p:spPr>
          <a:xfrm>
            <a:off x="0" y="0"/>
            <a:ext cx="8301990" cy="10287000"/>
          </a:xfrm>
          <a:prstGeom prst="rect">
            <a:avLst/>
          </a:prstGeom>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a:t>
            </a:r>
            <a:endPar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종목 선정 </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4</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10884108" y="952500"/>
            <a:ext cx="6411478" cy="10047751"/>
          </a:xfrm>
          <a:prstGeom prst="rect">
            <a:avLst/>
          </a:prstGeom>
        </p:spPr>
        <p:txBody>
          <a:bodyPr wrap="square" lIns="0" tIns="0" rIns="0" bIns="0" rtlCol="0" anchor="t">
            <a:spAutoFit/>
          </a:bodyPr>
          <a:lstStyle/>
          <a:p>
            <a:pPr>
              <a:lnSpc>
                <a:spcPts val="4080"/>
              </a:lnSpc>
            </a:pPr>
            <a:r>
              <a:rPr lang="en-US"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퀀트 전략 종류</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endPar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팩터</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베타</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endPar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벨류 전략 검증</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altLang="ko-KR"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4)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 검증</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K-ratio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4080"/>
              </a:lnSpc>
            </a:pP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080"/>
              </a:lnSpc>
            </a:pPr>
            <a:r>
              <a:rPr lang="en-US" altLang="ko-KR" sz="28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5) </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전략</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전략 검증</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0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전략 포트폴리오</a:t>
            </a:r>
            <a:endPar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141627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퀀트 전략 종류</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B89082BE-CEA0-16E8-E20D-A20729AAD864}"/>
              </a:ext>
            </a:extLst>
          </p:cNvPr>
          <p:cNvSpPr txBox="1"/>
          <p:nvPr/>
        </p:nvSpPr>
        <p:spPr>
          <a:xfrm>
            <a:off x="10886121" y="373506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&lt;3. DY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pic>
        <p:nvPicPr>
          <p:cNvPr id="14" name="Picture 13">
            <a:extLst>
              <a:ext uri="{FF2B5EF4-FFF2-40B4-BE49-F238E27FC236}">
                <a16:creationId xmlns:a16="http://schemas.microsoft.com/office/drawing/2014/main" id="{3DF59FE8-1ABA-9724-573C-C7BCE8F3F951}"/>
              </a:ext>
            </a:extLst>
          </p:cNvPr>
          <p:cNvPicPr>
            <a:picLocks noChangeAspect="1"/>
          </p:cNvPicPr>
          <p:nvPr/>
        </p:nvPicPr>
        <p:blipFill>
          <a:blip r:embed="rId3"/>
          <a:stretch>
            <a:fillRect/>
          </a:stretch>
        </p:blipFill>
        <p:spPr>
          <a:xfrm>
            <a:off x="1280932" y="3448237"/>
            <a:ext cx="15726135" cy="4694368"/>
          </a:xfrm>
          <a:prstGeom prst="rect">
            <a:avLst/>
          </a:prstGeom>
        </p:spPr>
      </p:pic>
      <p:sp>
        <p:nvSpPr>
          <p:cNvPr id="5" name="TextBox 4">
            <a:extLst>
              <a:ext uri="{FF2B5EF4-FFF2-40B4-BE49-F238E27FC236}">
                <a16:creationId xmlns:a16="http://schemas.microsoft.com/office/drawing/2014/main" id="{88D6D798-9928-C030-A34B-169352D4BE9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730002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팩터</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D6AEB5C4-0F83-CC03-DBAD-AFE7E6447636}"/>
              </a:ext>
            </a:extLst>
          </p:cNvPr>
          <p:cNvSpPr txBox="1"/>
          <p:nvPr/>
        </p:nvSpPr>
        <p:spPr>
          <a:xfrm>
            <a:off x="10805159" y="3257585"/>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&lt;2. PSR, PCR, PER, PBR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10" name="TextBox 9">
            <a:extLst>
              <a:ext uri="{FF2B5EF4-FFF2-40B4-BE49-F238E27FC236}">
                <a16:creationId xmlns:a16="http://schemas.microsoft.com/office/drawing/2014/main" id="{546B9724-45B2-FD5C-0B95-09BB1F3E1310}"/>
              </a:ext>
            </a:extLst>
          </p:cNvPr>
          <p:cNvSpPr txBox="1"/>
          <p:nvPr/>
        </p:nvSpPr>
        <p:spPr>
          <a:xfrm>
            <a:off x="10805159" y="3813060"/>
            <a:ext cx="5811204" cy="677108"/>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시가총액을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TTM</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나누어 가치지표 값을 모두 계산한다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79F1DC8-B738-020F-90D2-55AB6918D9B1}"/>
              </a:ext>
            </a:extLst>
          </p:cNvPr>
          <p:cNvSpPr txBox="1"/>
          <p:nvPr/>
        </p:nvSpPr>
        <p:spPr>
          <a:xfrm>
            <a:off x="10805159" y="4661297"/>
            <a:ext cx="5811204" cy="338554"/>
          </a:xfrm>
          <a:prstGeom prst="rect">
            <a:avLst/>
          </a:prstGeom>
          <a:noFill/>
        </p:spPr>
        <p:txBody>
          <a:bodyPr wrap="square" tIns="0" bIns="0">
            <a:spAutoFit/>
          </a:bodyPr>
          <a:lstStyle/>
          <a:p>
            <a:pPr marL="0" indent="0" latinLnBrk="0">
              <a:buFontTx/>
              <a:buNone/>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계정에 맞게 지표 이름을 설정해 준다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B89082BE-CEA0-16E8-E20D-A20729AAD864}"/>
              </a:ext>
            </a:extLst>
          </p:cNvPr>
          <p:cNvSpPr txBox="1"/>
          <p:nvPr/>
        </p:nvSpPr>
        <p:spPr>
          <a:xfrm>
            <a:off x="10886121" y="3735061"/>
            <a:ext cx="5811204"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&lt;3. DY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계산</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pic>
        <p:nvPicPr>
          <p:cNvPr id="5" name="Picture 6">
            <a:extLst>
              <a:ext uri="{FF2B5EF4-FFF2-40B4-BE49-F238E27FC236}">
                <a16:creationId xmlns:a16="http://schemas.microsoft.com/office/drawing/2014/main" id="{83BD9C26-6D45-5D13-1612-4D1070311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2594945"/>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546C32-9705-8037-B8C0-2D83B8B7F673}"/>
              </a:ext>
            </a:extLst>
          </p:cNvPr>
          <p:cNvSpPr txBox="1"/>
          <p:nvPr/>
        </p:nvSpPr>
        <p:spPr>
          <a:xfrm>
            <a:off x="2514600" y="3358849"/>
            <a:ext cx="12976494" cy="3648115"/>
          </a:xfrm>
          <a:prstGeom prst="rect">
            <a:avLst/>
          </a:prstGeom>
          <a:noFill/>
        </p:spPr>
        <p:txBody>
          <a:bodyPr wrap="square">
            <a:spAutoFit/>
          </a:bodyPr>
          <a:lstStyle/>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주식을 그룹별로 분류하여 검토 시 특정 패턴이나 경향 발견 가능</a:t>
            </a:r>
          </a:p>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예시</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섹터별 분류 후 각 그룹의 수익률 분석을 통해 우수한 섹터 파악</a:t>
            </a:r>
          </a:p>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주가 변동에 영향을 주는 다양한 특성들을 </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팩터</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라고 함</a:t>
            </a:r>
            <a:endPar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lnSpc>
                <a:spcPct val="200000"/>
              </a:lnSpc>
            </a:pP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팩터로 인정받기 위한 필수 기준</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지속성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범용성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이해 가능성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강건성</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u="sng"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 가능성</a:t>
            </a:r>
          </a:p>
        </p:txBody>
      </p:sp>
      <p:sp>
        <p:nvSpPr>
          <p:cNvPr id="18" name="TextBox 17">
            <a:extLst>
              <a:ext uri="{FF2B5EF4-FFF2-40B4-BE49-F238E27FC236}">
                <a16:creationId xmlns:a16="http://schemas.microsoft.com/office/drawing/2014/main" id="{2DA1BD2B-2E1F-5441-A1C1-9E2C3C3A03F5}"/>
              </a:ext>
            </a:extLst>
          </p:cNvPr>
          <p:cNvSpPr txBox="1"/>
          <p:nvPr/>
        </p:nvSpPr>
        <p:spPr>
          <a:xfrm>
            <a:off x="2590800" y="7249052"/>
            <a:ext cx="12725400" cy="1397498"/>
          </a:xfrm>
          <a:prstGeom prst="rect">
            <a:avLst/>
          </a:prstGeom>
          <a:noFill/>
        </p:spPr>
        <p:txBody>
          <a:bodyPr wrap="square">
            <a:spAutoFit/>
          </a:bodyPr>
          <a:lstStyle/>
          <a:p>
            <a:pPr algn="l">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퀀트 투자 전략</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팩터의 강도가 높은 주식들로 구성된 포트폴리오 매수</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강도가 낮은 주식들은 회피 혹은 공매도</a:t>
            </a:r>
          </a:p>
        </p:txBody>
      </p:sp>
      <p:sp>
        <p:nvSpPr>
          <p:cNvPr id="9" name="TextBox 8">
            <a:extLst>
              <a:ext uri="{FF2B5EF4-FFF2-40B4-BE49-F238E27FC236}">
                <a16:creationId xmlns:a16="http://schemas.microsoft.com/office/drawing/2014/main" id="{92B74AF6-8A8F-0F46-57DA-A571D353F14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43245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6">
            <a:extLst>
              <a:ext uri="{FF2B5EF4-FFF2-40B4-BE49-F238E27FC236}">
                <a16:creationId xmlns:a16="http://schemas.microsoft.com/office/drawing/2014/main" id="{18EFDE29-2C82-E723-7E2F-F3593F85F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2604971"/>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1" y="663139"/>
            <a:ext cx="731520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팩터</a:t>
            </a:r>
          </a:p>
        </p:txBody>
      </p:sp>
      <p:sp>
        <p:nvSpPr>
          <p:cNvPr id="15" name="TextBox 14">
            <a:extLst>
              <a:ext uri="{FF2B5EF4-FFF2-40B4-BE49-F238E27FC236}">
                <a16:creationId xmlns:a16="http://schemas.microsoft.com/office/drawing/2014/main" id="{52546C32-9705-8037-B8C0-2D83B8B7F673}"/>
              </a:ext>
            </a:extLst>
          </p:cNvPr>
          <p:cNvSpPr txBox="1"/>
          <p:nvPr/>
        </p:nvSpPr>
        <p:spPr>
          <a:xfrm>
            <a:off x="2586787" y="3291016"/>
            <a:ext cx="13182600" cy="1223476"/>
          </a:xfrm>
          <a:prstGeom prst="rect">
            <a:avLst/>
          </a:prstGeom>
          <a:noFill/>
        </p:spPr>
        <p:txBody>
          <a:bodyPr wrap="square">
            <a:spAutoFit/>
          </a:bodyPr>
          <a:lstStyle/>
          <a:p>
            <a:pPr algn="l">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지속 가능성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어떤 팩터가 진정으로 가치가 있다면</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시간이 지나도 그 효과는 변하지 않아야 함</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단기간에만 유효한 팩터는 결국 운에 불과 할 수 있음</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9" name="TextBox 8">
            <a:extLst>
              <a:ext uri="{FF2B5EF4-FFF2-40B4-BE49-F238E27FC236}">
                <a16:creationId xmlns:a16="http://schemas.microsoft.com/office/drawing/2014/main" id="{E2C39659-A27C-7E4C-FFDA-6B252AEABC5A}"/>
              </a:ext>
            </a:extLst>
          </p:cNvPr>
          <p:cNvSpPr txBox="1"/>
          <p:nvPr/>
        </p:nvSpPr>
        <p:spPr>
          <a:xfrm>
            <a:off x="2602829" y="4666596"/>
            <a:ext cx="13030199" cy="1223476"/>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전반적 적용성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단지 한 국가에만 국한되지 않고 여러 지역</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섹터</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그리고 자산 클래스에 걸쳐서도 효과를 발휘해야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함</a:t>
            </a:r>
          </a:p>
        </p:txBody>
      </p:sp>
      <p:sp>
        <p:nvSpPr>
          <p:cNvPr id="14" name="TextBox 13">
            <a:extLst>
              <a:ext uri="{FF2B5EF4-FFF2-40B4-BE49-F238E27FC236}">
                <a16:creationId xmlns:a16="http://schemas.microsoft.com/office/drawing/2014/main" id="{D6563746-F355-8AEB-4D9F-5AE54B77E887}"/>
              </a:ext>
            </a:extLst>
          </p:cNvPr>
          <p:cNvSpPr txBox="1"/>
          <p:nvPr/>
        </p:nvSpPr>
        <p:spPr>
          <a:xfrm>
            <a:off x="2586786" y="6197705"/>
            <a:ext cx="13030199" cy="623312"/>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FF0000"/>
                  </a:solidFill>
                </a:uFill>
                <a:latin typeface="Pretendard Variable" panose="02000003000000020004" pitchFamily="2" charset="-127"/>
                <a:ea typeface="Pretendard Variable" panose="02000003000000020004" pitchFamily="2" charset="-127"/>
                <a:cs typeface="Pretendard Variable" panose="02000003000000020004" pitchFamily="2" charset="-127"/>
              </a:rPr>
              <a:t>명료성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특성이 왜 효과가 있는지</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그리고 앞으로도 지속될 수 있는 이유를 명확히 할 수 있어야 함</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9E6B4D43-3BA1-47B8-8DC2-F7D55571B1CD}"/>
              </a:ext>
            </a:extLst>
          </p:cNvPr>
          <p:cNvSpPr txBox="1"/>
          <p:nvPr/>
        </p:nvSpPr>
        <p:spPr>
          <a:xfrm>
            <a:off x="2590800" y="7085158"/>
            <a:ext cx="13030198" cy="623312"/>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강건성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해당 팩터가 다양한 시장 환경과 기간에 걸쳐 일관된 성과를 보여주어야 한다는 것을 의미</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6" name="TextBox 25">
            <a:extLst>
              <a:ext uri="{FF2B5EF4-FFF2-40B4-BE49-F238E27FC236}">
                <a16:creationId xmlns:a16="http://schemas.microsoft.com/office/drawing/2014/main" id="{AE9E1CF6-0AC2-22E0-4769-E178147888EA}"/>
              </a:ext>
            </a:extLst>
          </p:cNvPr>
          <p:cNvSpPr txBox="1"/>
          <p:nvPr/>
        </p:nvSpPr>
        <p:spPr>
          <a:xfrm>
            <a:off x="2590800" y="8040480"/>
            <a:ext cx="12725400" cy="623312"/>
          </a:xfrm>
          <a:prstGeom prst="rect">
            <a:avLst/>
          </a:prstGeom>
          <a:noFill/>
        </p:spPr>
        <p:txBody>
          <a:bodyPr wrap="square">
            <a:spAutoFit/>
          </a:bodyPr>
          <a:lstStyle/>
          <a:p>
            <a:pPr>
              <a:lnSpc>
                <a:spcPct val="150000"/>
              </a:lnSpc>
            </a:pPr>
            <a:r>
              <a:rPr lang="ko-KR" altLang="en-US" sz="2600" b="1"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실제 투자 가능성</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실제로 수수료</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세금</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법적 제약 등을 고려할 때</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투자에 적용 가능해야 함</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FEE4240-1E43-5013-02FD-449D4510107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758870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11731310"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베타</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개별 주식이 시장에 반응하는 정도</a:t>
            </a:r>
          </a:p>
        </p:txBody>
      </p:sp>
      <p:graphicFrame>
        <p:nvGraphicFramePr>
          <p:cNvPr id="7" name="Table 6">
            <a:extLst>
              <a:ext uri="{FF2B5EF4-FFF2-40B4-BE49-F238E27FC236}">
                <a16:creationId xmlns:a16="http://schemas.microsoft.com/office/drawing/2014/main" id="{16C8B1C3-89E8-9D9E-2A33-051B51B0BB28}"/>
              </a:ext>
            </a:extLst>
          </p:cNvPr>
          <p:cNvGraphicFramePr>
            <a:graphicFrameLocks noGrp="1"/>
          </p:cNvGraphicFramePr>
          <p:nvPr>
            <p:extLst>
              <p:ext uri="{D42A27DB-BD31-4B8C-83A1-F6EECF244321}">
                <p14:modId xmlns:p14="http://schemas.microsoft.com/office/powerpoint/2010/main" val="3299012498"/>
              </p:ext>
            </p:extLst>
          </p:nvPr>
        </p:nvGraphicFramePr>
        <p:xfrm>
          <a:off x="2590800" y="3554730"/>
          <a:ext cx="13335000" cy="4254500"/>
        </p:xfrm>
        <a:graphic>
          <a:graphicData uri="http://schemas.openxmlformats.org/drawingml/2006/table">
            <a:tbl>
              <a:tblPr firstRow="1" bandRow="1">
                <a:tableStyleId>{5C22544A-7EE6-4342-B048-85BDC9FD1C3A}</a:tableStyleId>
              </a:tblPr>
              <a:tblGrid>
                <a:gridCol w="4445000">
                  <a:extLst>
                    <a:ext uri="{9D8B030D-6E8A-4147-A177-3AD203B41FA5}">
                      <a16:colId xmlns:a16="http://schemas.microsoft.com/office/drawing/2014/main" val="3950913471"/>
                    </a:ext>
                  </a:extLst>
                </a:gridCol>
                <a:gridCol w="4445000">
                  <a:extLst>
                    <a:ext uri="{9D8B030D-6E8A-4147-A177-3AD203B41FA5}">
                      <a16:colId xmlns:a16="http://schemas.microsoft.com/office/drawing/2014/main" val="1908472129"/>
                    </a:ext>
                  </a:extLst>
                </a:gridCol>
                <a:gridCol w="4445000">
                  <a:extLst>
                    <a:ext uri="{9D8B030D-6E8A-4147-A177-3AD203B41FA5}">
                      <a16:colId xmlns:a16="http://schemas.microsoft.com/office/drawing/2014/main" val="2360063712"/>
                    </a:ext>
                  </a:extLst>
                </a:gridCol>
              </a:tblGrid>
              <a:tr h="1063625">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베타</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주식시장 </a:t>
                      </a: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주식시장 </a:t>
                      </a: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extLst>
                  <a:ext uri="{0D108BD9-81ED-4DB2-BD59-A6C34878D82A}">
                    <a16:rowId xmlns:a16="http://schemas.microsoft.com/office/drawing/2014/main" val="3659955851"/>
                  </a:ext>
                </a:extLst>
              </a:tr>
              <a:tr h="10636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0.5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0.5%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-0.5%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extLst>
                  <a:ext uri="{0D108BD9-81ED-4DB2-BD59-A6C34878D82A}">
                    <a16:rowId xmlns:a16="http://schemas.microsoft.com/office/drawing/2014/main" val="24836674"/>
                  </a:ext>
                </a:extLst>
              </a:tr>
              <a:tr h="10636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1.0</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1.0%</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-1.0%</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tc>
                <a:extLst>
                  <a:ext uri="{0D108BD9-81ED-4DB2-BD59-A6C34878D82A}">
                    <a16:rowId xmlns:a16="http://schemas.microsoft.com/office/drawing/2014/main" val="161222668"/>
                  </a:ext>
                </a:extLst>
              </a:tr>
              <a:tr h="10636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-1.5%</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extLst>
                  <a:ext uri="{0D108BD9-81ED-4DB2-BD59-A6C34878D82A}">
                    <a16:rowId xmlns:a16="http://schemas.microsoft.com/office/drawing/2014/main" val="3846788922"/>
                  </a:ext>
                </a:extLst>
              </a:tr>
            </a:tbl>
          </a:graphicData>
        </a:graphic>
      </p:graphicFrame>
      <p:sp>
        <p:nvSpPr>
          <p:cNvPr id="5" name="TextBox 4">
            <a:extLst>
              <a:ext uri="{FF2B5EF4-FFF2-40B4-BE49-F238E27FC236}">
                <a16:creationId xmlns:a16="http://schemas.microsoft.com/office/drawing/2014/main" id="{8DDAF6FC-1AA4-43E4-AF1E-6B3A662AA36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99833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47483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티커 및 섹터 데이터 </a:t>
            </a:r>
            <a:r>
              <a:rPr 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3994812"/>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국내 증시 최근 영업일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4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데이터 정의 및 갱신</a:t>
            </a:r>
            <a:r>
              <a:rPr lang="en-US" altLang="ko-KR"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섹터 정보 크롤링</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914400" lvl="1" indent="-457200">
              <a:lnSpc>
                <a:spcPts val="4480"/>
              </a:lnSpc>
              <a:buFont typeface="Wingdings" panose="05000000000000000000" pitchFamily="2" charset="2"/>
              <a:buChar char="§"/>
            </a:pPr>
            <a:r>
              <a:rPr lang="ko-KR" alt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데이터 정의 및 갱신</a:t>
            </a:r>
            <a:endParaRPr lang="en-US" sz="28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AutoShape 2" descr="Create an image showing a concept of ticker and sector data crawling. The scene is set in a modern, digital environment. Visualize a computer screen filled with streaming financial data, including stock tickers, percentages, graphs, and various sectors such as technology, healthcare, and energy. Include abstract representations of web spiders or crawlers navigating through this data, highlighting the process of gathering and analyzing financial information. The background should suggest a network of data connections and digital information flow. The colors should be vibrant to signify the dynamic and fast-paced nature of stock market data. ">
            <a:extLst>
              <a:ext uri="{FF2B5EF4-FFF2-40B4-BE49-F238E27FC236}">
                <a16:creationId xmlns:a16="http://schemas.microsoft.com/office/drawing/2014/main" id="{9FE95428-BB2F-6326-444A-CB19F343F5ED}"/>
              </a:ext>
            </a:extLst>
          </p:cNvPr>
          <p:cNvSpPr>
            <a:spLocks noChangeAspect="1" noChangeArrowheads="1"/>
          </p:cNvSpPr>
          <p:nvPr/>
        </p:nvSpPr>
        <p:spPr bwMode="auto">
          <a:xfrm>
            <a:off x="8991600" y="49911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AutoShape 4" descr="Create an image showing a concept of ticker and sector data crawling. The scene is set in a modern, digital environment. Visualize a computer screen filled with streaming financial data, including stock tickers, percentages, graphs, and various sectors such as technology, healthcare, and energy. Include abstract representations of web spiders or crawlers navigating through this data, highlighting the process of gathering and analyzing financial information. The background should suggest a network of data connections and digital information flow. The colors should be vibrant to signify the dynamic and fast-paced nature of stock market data. ">
            <a:extLst>
              <a:ext uri="{FF2B5EF4-FFF2-40B4-BE49-F238E27FC236}">
                <a16:creationId xmlns:a16="http://schemas.microsoft.com/office/drawing/2014/main" id="{81230594-483A-61E9-6F41-05DB7CD04C0F}"/>
              </a:ext>
            </a:extLst>
          </p:cNvPr>
          <p:cNvSpPr>
            <a:spLocks noChangeAspect="1" noChangeArrowheads="1"/>
          </p:cNvSpPr>
          <p:nvPr/>
        </p:nvSpPr>
        <p:spPr bwMode="auto">
          <a:xfrm>
            <a:off x="9144000" y="51435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2" name="Picture 11">
            <a:extLst>
              <a:ext uri="{FF2B5EF4-FFF2-40B4-BE49-F238E27FC236}">
                <a16:creationId xmlns:a16="http://schemas.microsoft.com/office/drawing/2014/main" id="{18B36506-9FC3-E750-4089-72AADBB35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
            <a:ext cx="8260772" cy="10287000"/>
          </a:xfrm>
          <a:prstGeom prst="rect">
            <a:avLst/>
          </a:prstGeom>
        </p:spPr>
      </p:pic>
      <p:grpSp>
        <p:nvGrpSpPr>
          <p:cNvPr id="2" name="Group 2"/>
          <p:cNvGrpSpPr/>
          <p:nvPr/>
        </p:nvGrpSpPr>
        <p:grpSpPr>
          <a:xfrm>
            <a:off x="-41218" y="1814"/>
            <a:ext cx="8301990" cy="101727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13" name="TextBox 12">
            <a:extLst>
              <a:ext uri="{FF2B5EF4-FFF2-40B4-BE49-F238E27FC236}">
                <a16:creationId xmlns:a16="http://schemas.microsoft.com/office/drawing/2014/main" id="{266056BA-312D-05A2-17CA-C86B8AC824F9}"/>
              </a:ext>
            </a:extLst>
          </p:cNvPr>
          <p:cNvSpPr txBox="1"/>
          <p:nvPr/>
        </p:nvSpPr>
        <p:spPr>
          <a:xfrm>
            <a:off x="1181100" y="39243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1</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TextBox 6">
            <a:extLst>
              <a:ext uri="{FF2B5EF4-FFF2-40B4-BE49-F238E27FC236}">
                <a16:creationId xmlns:a16="http://schemas.microsoft.com/office/drawing/2014/main" id="{F70C3373-5525-F27F-D5B0-6D252540B9AE}"/>
              </a:ext>
            </a:extLst>
          </p:cNvPr>
          <p:cNvSpPr txBox="1"/>
          <p:nvPr/>
        </p:nvSpPr>
        <p:spPr>
          <a:xfrm>
            <a:off x="1181100" y="4900786"/>
            <a:ext cx="6255385" cy="2079352"/>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 데이터</a:t>
            </a:r>
            <a:endPar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크롤링</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6">
            <a:extLst>
              <a:ext uri="{FF2B5EF4-FFF2-40B4-BE49-F238E27FC236}">
                <a16:creationId xmlns:a16="http://schemas.microsoft.com/office/drawing/2014/main" id="{91A61B55-FBF6-A575-F6B5-9D2CCFB46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6F8257-C250-5FEF-B1C3-49EE1C9D09C9}"/>
              </a:ext>
            </a:extLst>
          </p:cNvPr>
          <p:cNvSpPr txBox="1"/>
          <p:nvPr/>
        </p:nvSpPr>
        <p:spPr>
          <a:xfrm>
            <a:off x="2887764" y="3618796"/>
            <a:ext cx="12512472" cy="1397498"/>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가치주 효과</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는 시장에서 저평가된 것으로 간주되는 가치주</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PER,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 성장주</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PER,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이나 시장평균보다 수익률이 높은 현상</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3953D538-985B-7546-B6CB-6A77378F824C}"/>
              </a:ext>
            </a:extLst>
          </p:cNvPr>
          <p:cNvSpPr txBox="1"/>
          <p:nvPr/>
        </p:nvSpPr>
        <p:spPr>
          <a:xfrm>
            <a:off x="2887764" y="5432683"/>
            <a:ext cx="12512472" cy="1397498"/>
          </a:xfrm>
          <a:prstGeom prst="rect">
            <a:avLst/>
          </a:prstGeom>
          <a:noFill/>
        </p:spPr>
        <p:txBody>
          <a:bodyPr wrap="square">
            <a:spAutoFit/>
          </a:bodyPr>
          <a:lstStyle/>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가치주 효과가 나타나는 이유는</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대부분의 투자자들이 성장주에 더 많은 관심을 갖고 가치주를 멀리하기 때문</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8C77DBB-253E-F277-0EE4-8B6A672DCD0D}"/>
              </a:ext>
            </a:extLst>
          </p:cNvPr>
          <p:cNvSpPr txBox="1"/>
          <p:nvPr/>
        </p:nvSpPr>
        <p:spPr>
          <a:xfrm>
            <a:off x="2887764" y="7318936"/>
            <a:ext cx="12512472" cy="705001"/>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즉</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사람들이 외면하는 주식들이 바로 가치주로 분류된다고 볼 수 있음 </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9FA7CF55-EFDE-0DB9-5477-98C085327C94}"/>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29724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6">
            <a:extLst>
              <a:ext uri="{FF2B5EF4-FFF2-40B4-BE49-F238E27FC236}">
                <a16:creationId xmlns:a16="http://schemas.microsoft.com/office/drawing/2014/main" id="{91A61B55-FBF6-A575-F6B5-9D2CCFB46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6F8257-C250-5FEF-B1C3-49EE1C9D09C9}"/>
              </a:ext>
            </a:extLst>
          </p:cNvPr>
          <p:cNvSpPr txBox="1"/>
          <p:nvPr/>
        </p:nvSpPr>
        <p:spPr>
          <a:xfrm>
            <a:off x="2887764" y="3671568"/>
            <a:ext cx="12512472" cy="4490653"/>
          </a:xfrm>
          <a:prstGeom prst="rect">
            <a:avLst/>
          </a:prstGeom>
          <a:noFill/>
        </p:spPr>
        <p:txBody>
          <a:bodyPr wrap="square">
            <a:spAutoFit/>
          </a:bodyPr>
          <a:lstStyle/>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사람들은 종종 익숙한 것들에 대해 안정감을 느끼는 경향이 있음</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이러한 심리는 투자 분야에서도 흔히 볼 수 있는데</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최근에 좋은 성과를 낸 주식이 여러 매체를 통해 자주 소개되면</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사람들이 그 주식이 안전하다고 느낌 </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때문에 해당 주식을 많이 구매하게 되고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결국 수요가 증가하여 주가가 상승하게 되어 실제 내제가치 대비 고평가된 주식</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됨</a:t>
            </a:r>
          </a:p>
        </p:txBody>
      </p:sp>
      <p:sp>
        <p:nvSpPr>
          <p:cNvPr id="5" name="TextBox 4">
            <a:extLst>
              <a:ext uri="{FF2B5EF4-FFF2-40B4-BE49-F238E27FC236}">
                <a16:creationId xmlns:a16="http://schemas.microsoft.com/office/drawing/2014/main" id="{ADE7423E-4BEC-7D68-8EF7-C4D65153ED5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320574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a:t>
            </a:r>
          </a:p>
        </p:txBody>
      </p:sp>
      <p:sp>
        <p:nvSpPr>
          <p:cNvPr id="12" name="TextBox 11">
            <a:extLst>
              <a:ext uri="{FF2B5EF4-FFF2-40B4-BE49-F238E27FC236}">
                <a16:creationId xmlns:a16="http://schemas.microsoft.com/office/drawing/2014/main" id="{23FBDB34-32BD-CF28-08E1-4155094790A7}"/>
              </a:ext>
            </a:extLst>
          </p:cNvPr>
          <p:cNvSpPr txBox="1"/>
          <p:nvPr/>
        </p:nvSpPr>
        <p:spPr>
          <a:xfrm>
            <a:off x="1752599" y="4357970"/>
            <a:ext cx="4604973" cy="769441"/>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2018.01.01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이후의 삼성전자 주가 데이터 검색</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60772D00-CF67-821F-57C1-567ACDD7FBAB}"/>
              </a:ext>
            </a:extLst>
          </p:cNvPr>
          <p:cNvSpPr txBox="1"/>
          <p:nvPr/>
        </p:nvSpPr>
        <p:spPr>
          <a:xfrm>
            <a:off x="12135157" y="3540442"/>
            <a:ext cx="4562168" cy="307777"/>
          </a:xfrm>
          <a:prstGeom prst="rect">
            <a:avLst/>
          </a:prstGeom>
          <a:noFill/>
        </p:spPr>
        <p:txBody>
          <a:bodyPr wrap="square" tIns="0" bIns="0">
            <a:spAutoFit/>
          </a:bodyPr>
          <a:lstStyle/>
          <a:p>
            <a:pPr marL="0" indent="0" latinLnBrk="0">
              <a:buFontTx/>
              <a:buNone/>
            </a:pP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페이지 분석</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p:txBody>
      </p:sp>
      <p:sp>
        <p:nvSpPr>
          <p:cNvPr id="21" name="TextBox 20">
            <a:extLst>
              <a:ext uri="{FF2B5EF4-FFF2-40B4-BE49-F238E27FC236}">
                <a16:creationId xmlns:a16="http://schemas.microsoft.com/office/drawing/2014/main" id="{7C2E896B-58E0-5567-DB1B-879A5BAB2E81}"/>
              </a:ext>
            </a:extLst>
          </p:cNvPr>
          <p:cNvSpPr txBox="1"/>
          <p:nvPr/>
        </p:nvSpPr>
        <p:spPr>
          <a:xfrm>
            <a:off x="12111344" y="4906763"/>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정적 페이지</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TextBox 22">
            <a:extLst>
              <a:ext uri="{FF2B5EF4-FFF2-40B4-BE49-F238E27FC236}">
                <a16:creationId xmlns:a16="http://schemas.microsoft.com/office/drawing/2014/main" id="{72953B83-C805-FBCF-8B74-5C31FBF3FF3B}"/>
              </a:ext>
            </a:extLst>
          </p:cNvPr>
          <p:cNvSpPr txBox="1"/>
          <p:nvPr/>
        </p:nvSpPr>
        <p:spPr>
          <a:xfrm>
            <a:off x="12111344" y="6382587"/>
            <a:ext cx="4562168" cy="338554"/>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재무제표가 모두 테이블 형태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2" name="TextBox 21">
            <a:extLst>
              <a:ext uri="{FF2B5EF4-FFF2-40B4-BE49-F238E27FC236}">
                <a16:creationId xmlns:a16="http://schemas.microsoft.com/office/drawing/2014/main" id="{D499D2FD-8B99-AD47-CCA9-4BF93BE6D10D}"/>
              </a:ext>
            </a:extLst>
          </p:cNvPr>
          <p:cNvSpPr txBox="1"/>
          <p:nvPr/>
        </p:nvSpPr>
        <p:spPr>
          <a:xfrm>
            <a:off x="10724197" y="3238583"/>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연간 재무제표를 사용하여 가치 지표를 산출할 경우</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다음 재무제표 발표까지 최대 일년을 기다려야 하는 시간적 지체가 발생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TextBox 15">
            <a:extLst>
              <a:ext uri="{FF2B5EF4-FFF2-40B4-BE49-F238E27FC236}">
                <a16:creationId xmlns:a16="http://schemas.microsoft.com/office/drawing/2014/main" id="{11AD646A-E691-8AEB-A0FA-3B533155BF2D}"/>
              </a:ext>
            </a:extLst>
          </p:cNvPr>
          <p:cNvSpPr txBox="1"/>
          <p:nvPr/>
        </p:nvSpPr>
        <p:spPr>
          <a:xfrm>
            <a:off x="10724197" y="4587709"/>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분기별 재무제표는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개월마다 업데이트되므로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투자자들은 기업의 최근 재무 상태를 보다 신속하게 파악가능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7" name="TextBox 16">
            <a:extLst>
              <a:ext uri="{FF2B5EF4-FFF2-40B4-BE49-F238E27FC236}">
                <a16:creationId xmlns:a16="http://schemas.microsoft.com/office/drawing/2014/main" id="{C6AE8FDF-1BDA-0EAD-25E7-E9BD8F6FCF7E}"/>
              </a:ext>
            </a:extLst>
          </p:cNvPr>
          <p:cNvSpPr txBox="1"/>
          <p:nvPr/>
        </p:nvSpPr>
        <p:spPr>
          <a:xfrm>
            <a:off x="10724197" y="5893832"/>
            <a:ext cx="5811204" cy="1015663"/>
          </a:xfrm>
          <a:prstGeom prst="rect">
            <a:avLst/>
          </a:prstGeom>
          <a:noFill/>
        </p:spPr>
        <p:txBody>
          <a:bodyPr wrap="square" tIns="0" bIns="0">
            <a:spAutoFit/>
          </a:bodyPr>
          <a:lstStyle/>
          <a:p>
            <a:pPr marL="0" indent="0" latinLnBrk="0">
              <a:buFontTx/>
              <a:buNone/>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일반적으로 최근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개월의 실적을 반영하는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'TTM(Trailing Twelve Months)'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방식이 널리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6">
            <a:extLst>
              <a:ext uri="{FF2B5EF4-FFF2-40B4-BE49-F238E27FC236}">
                <a16:creationId xmlns:a16="http://schemas.microsoft.com/office/drawing/2014/main" id="{91A61B55-FBF6-A575-F6B5-9D2CCFB46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6F8257-C250-5FEF-B1C3-49EE1C9D09C9}"/>
              </a:ext>
            </a:extLst>
          </p:cNvPr>
          <p:cNvSpPr txBox="1"/>
          <p:nvPr/>
        </p:nvSpPr>
        <p:spPr>
          <a:xfrm>
            <a:off x="2887764" y="3671568"/>
            <a:ext cx="12512472" cy="2089996"/>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하지만 가치주가 생각보다 안정적이라는 것과</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성장주가 너무 상승해 위험하다는 것을 시장 이해관계자들이 인식하는 순간</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주가는 주식의 내재가치에 맞게 회귀하게 됨</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4511D9E8-F6DB-A5DD-19BE-AE8F7AC9FB13}"/>
              </a:ext>
            </a:extLst>
          </p:cNvPr>
          <p:cNvSpPr txBox="1"/>
          <p:nvPr/>
        </p:nvSpPr>
        <p:spPr>
          <a:xfrm>
            <a:off x="2887764" y="6096077"/>
            <a:ext cx="12512472" cy="705001"/>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이로 인해 </a:t>
            </a:r>
            <a:r>
              <a:rPr lang="ko-KR" altLang="en-US" sz="30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가치주 효과</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 발생</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9" name="TextBox 8">
            <a:extLst>
              <a:ext uri="{FF2B5EF4-FFF2-40B4-BE49-F238E27FC236}">
                <a16:creationId xmlns:a16="http://schemas.microsoft.com/office/drawing/2014/main" id="{82C1B74A-8F7B-B798-676F-744B5CB689A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41385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0" name="Picture 9">
            <a:extLst>
              <a:ext uri="{FF2B5EF4-FFF2-40B4-BE49-F238E27FC236}">
                <a16:creationId xmlns:a16="http://schemas.microsoft.com/office/drawing/2014/main" id="{4DB3EE19-14CC-712C-FC9B-52C828AAF802}"/>
              </a:ext>
            </a:extLst>
          </p:cNvPr>
          <p:cNvPicPr>
            <a:picLocks noChangeAspect="1"/>
          </p:cNvPicPr>
          <p:nvPr/>
        </p:nvPicPr>
        <p:blipFill rotWithShape="1">
          <a:blip r:embed="rId3"/>
          <a:srcRect b="31646"/>
          <a:stretch/>
        </p:blipFill>
        <p:spPr>
          <a:xfrm>
            <a:off x="1142778" y="2754511"/>
            <a:ext cx="8056166" cy="6590409"/>
          </a:xfrm>
          <a:prstGeom prst="rect">
            <a:avLst/>
          </a:prstGeom>
        </p:spPr>
      </p:pic>
      <p:pic>
        <p:nvPicPr>
          <p:cNvPr id="15" name="Picture 6">
            <a:extLst>
              <a:ext uri="{FF2B5EF4-FFF2-40B4-BE49-F238E27FC236}">
                <a16:creationId xmlns:a16="http://schemas.microsoft.com/office/drawing/2014/main" id="{81172772-4B49-2444-68B1-8D23DD3A6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7334" y="2691938"/>
            <a:ext cx="7493602" cy="69218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B841842-D532-A575-6F9D-F254B26041B3}"/>
              </a:ext>
            </a:extLst>
          </p:cNvPr>
          <p:cNvSpPr txBox="1"/>
          <p:nvPr/>
        </p:nvSpPr>
        <p:spPr>
          <a:xfrm>
            <a:off x="10009587" y="3377565"/>
            <a:ext cx="6477686" cy="4096442"/>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가치주 효과를 확인하기 위해 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각종 팩터별 수익률에 대한 데이터가 집합되어 있음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(1900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 이후 미국시장 월별 데이터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 효과를 확인하기 위해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역수인 시장대비장부가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(Book-to-Market)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데이터를 확인</a:t>
            </a:r>
          </a:p>
        </p:txBody>
      </p:sp>
      <p:sp>
        <p:nvSpPr>
          <p:cNvPr id="18" name="Rectangle 17">
            <a:extLst>
              <a:ext uri="{FF2B5EF4-FFF2-40B4-BE49-F238E27FC236}">
                <a16:creationId xmlns:a16="http://schemas.microsoft.com/office/drawing/2014/main" id="{D94289C0-9AF3-EFDB-A6DC-880C23DBE4BE}"/>
              </a:ext>
            </a:extLst>
          </p:cNvPr>
          <p:cNvSpPr/>
          <p:nvPr/>
        </p:nvSpPr>
        <p:spPr>
          <a:xfrm>
            <a:off x="2971800" y="6362700"/>
            <a:ext cx="1447800" cy="228600"/>
          </a:xfrm>
          <a:prstGeom prst="rect">
            <a:avLst/>
          </a:prstGeom>
          <a:noFill/>
          <a:ln>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sp>
        <p:nvSpPr>
          <p:cNvPr id="5" name="TextBox 4">
            <a:extLst>
              <a:ext uri="{FF2B5EF4-FFF2-40B4-BE49-F238E27FC236}">
                <a16:creationId xmlns:a16="http://schemas.microsoft.com/office/drawing/2014/main" id="{A1FDA0D8-B6FA-E731-77E4-994E922E3DD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712942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1" name="Picture 10">
            <a:extLst>
              <a:ext uri="{FF2B5EF4-FFF2-40B4-BE49-F238E27FC236}">
                <a16:creationId xmlns:a16="http://schemas.microsoft.com/office/drawing/2014/main" id="{3ACEC1DD-2115-818A-7639-E2C2B146BB20}"/>
              </a:ext>
            </a:extLst>
          </p:cNvPr>
          <p:cNvPicPr>
            <a:picLocks noChangeAspect="1"/>
          </p:cNvPicPr>
          <p:nvPr/>
        </p:nvPicPr>
        <p:blipFill>
          <a:blip r:embed="rId3"/>
          <a:stretch>
            <a:fillRect/>
          </a:stretch>
        </p:blipFill>
        <p:spPr>
          <a:xfrm>
            <a:off x="1415716" y="3542187"/>
            <a:ext cx="15050870" cy="2616319"/>
          </a:xfrm>
          <a:prstGeom prst="rect">
            <a:avLst/>
          </a:prstGeom>
        </p:spPr>
      </p:pic>
      <p:sp>
        <p:nvSpPr>
          <p:cNvPr id="12" name="Rectangle 11">
            <a:extLst>
              <a:ext uri="{FF2B5EF4-FFF2-40B4-BE49-F238E27FC236}">
                <a16:creationId xmlns:a16="http://schemas.microsoft.com/office/drawing/2014/main" id="{F5F8EB29-3FF8-C13E-2356-4BA6E2B323C5}"/>
              </a:ext>
            </a:extLst>
          </p:cNvPr>
          <p:cNvSpPr/>
          <p:nvPr/>
        </p:nvSpPr>
        <p:spPr>
          <a:xfrm>
            <a:off x="5562600" y="3574407"/>
            <a:ext cx="3581400" cy="2584099"/>
          </a:xfrm>
          <a:prstGeom prst="rect">
            <a:avLst/>
          </a:prstGeom>
          <a:noFill/>
          <a:ln w="28575">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Variable" panose="02000003000000020004" pitchFamily="2" charset="-127"/>
              <a:ea typeface="Pretendard Variable" panose="02000003000000020004" pitchFamily="2" charset="-127"/>
            </a:endParaRPr>
          </a:p>
        </p:txBody>
      </p:sp>
      <p:sp>
        <p:nvSpPr>
          <p:cNvPr id="16" name="TextBox 15">
            <a:extLst>
              <a:ext uri="{FF2B5EF4-FFF2-40B4-BE49-F238E27FC236}">
                <a16:creationId xmlns:a16="http://schemas.microsoft.com/office/drawing/2014/main" id="{0049B13F-1A7D-2B8B-18C2-EEC066C84F8B}"/>
              </a:ext>
            </a:extLst>
          </p:cNvPr>
          <p:cNvSpPr txBox="1"/>
          <p:nvPr/>
        </p:nvSpPr>
        <p:spPr>
          <a:xfrm>
            <a:off x="1447800" y="7041107"/>
            <a:ext cx="9152020" cy="769441"/>
          </a:xfrm>
          <a:prstGeom prst="rect">
            <a:avLst/>
          </a:prstGeom>
          <a:noFill/>
        </p:spPr>
        <p:txBody>
          <a:bodyPr wrap="square">
            <a:spAutoFit/>
          </a:bodyPr>
          <a:lstStyle/>
          <a:p>
            <a:r>
              <a:rPr lang="en-US" altLang="ko-KR" sz="2200" dirty="0">
                <a:latin typeface="Pretendard Variable" panose="02000003000000020004" pitchFamily="2" charset="-127"/>
                <a:ea typeface="Pretendard Variable" panose="02000003000000020004" pitchFamily="2" charset="-127"/>
                <a:cs typeface="Pretendard Variable" panose="02000003000000020004" pitchFamily="2" charset="-127"/>
              </a:rPr>
              <a:t>※Lo</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20, </a:t>
            </a:r>
            <a:r>
              <a:rPr lang="en-US" altLang="ko-KR" sz="2200" b="0" dirty="0" err="1">
                <a:effectLst/>
                <a:latin typeface="Pretendard Variable" panose="02000003000000020004" pitchFamily="2" charset="-127"/>
                <a:ea typeface="Pretendard Variable" panose="02000003000000020004" pitchFamily="2" charset="-127"/>
                <a:cs typeface="Pretendard Variable" panose="02000003000000020004" pitchFamily="2" charset="-127"/>
              </a:rPr>
              <a:t>Qnt</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 2, </a:t>
            </a:r>
            <a:r>
              <a:rPr lang="en-US" altLang="ko-KR" sz="2200" b="0" dirty="0" err="1">
                <a:effectLst/>
                <a:latin typeface="Pretendard Variable" panose="02000003000000020004" pitchFamily="2" charset="-127"/>
                <a:ea typeface="Pretendard Variable" panose="02000003000000020004" pitchFamily="2" charset="-127"/>
                <a:cs typeface="Pretendard Variable" panose="02000003000000020004" pitchFamily="2" charset="-127"/>
              </a:rPr>
              <a:t>Qnt</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 3, </a:t>
            </a:r>
            <a:r>
              <a:rPr lang="en-US" altLang="ko-KR" sz="2200" b="0" dirty="0" err="1">
                <a:effectLst/>
                <a:latin typeface="Pretendard Variable" panose="02000003000000020004" pitchFamily="2" charset="-127"/>
                <a:ea typeface="Pretendard Variable" panose="02000003000000020004" pitchFamily="2" charset="-127"/>
                <a:cs typeface="Pretendard Variable" panose="02000003000000020004" pitchFamily="2" charset="-127"/>
              </a:rPr>
              <a:t>Qnt</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 4, Hi 20: PBR </a:t>
            </a:r>
            <a:r>
              <a:rPr lang="ko-KR" altLang="en-US"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기준 상위 </a:t>
            </a:r>
            <a:r>
              <a:rPr lang="en-US" altLang="ko-KR"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20%, 20-40%, 40-60%, 60-80%, 80-100%</a:t>
            </a:r>
            <a:r>
              <a:rPr lang="ko-KR" altLang="en-US"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rPr>
              <a:t>로 나눈 포트폴리오 </a:t>
            </a:r>
            <a:r>
              <a:rPr lang="ko-KR" altLang="en-US" sz="2200" dirty="0">
                <a:latin typeface="Pretendard Variable" panose="02000003000000020004" pitchFamily="2" charset="-127"/>
                <a:ea typeface="Pretendard Variable" panose="02000003000000020004" pitchFamily="2" charset="-127"/>
                <a:cs typeface="Pretendard Variable" panose="02000003000000020004" pitchFamily="2" charset="-127"/>
              </a:rPr>
              <a:t>사용</a:t>
            </a:r>
            <a:endParaRPr lang="ko-KR" altLang="en-US" sz="2200" b="0" dirty="0">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2C0C7D4E-481D-7AA5-2378-60B0B5226EB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307586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7" name="Picture 6">
            <a:extLst>
              <a:ext uri="{FF2B5EF4-FFF2-40B4-BE49-F238E27FC236}">
                <a16:creationId xmlns:a16="http://schemas.microsoft.com/office/drawing/2014/main" id="{87193A29-72B1-258D-4A00-A722C22CF4D3}"/>
              </a:ext>
            </a:extLst>
          </p:cNvPr>
          <p:cNvPicPr>
            <a:picLocks noChangeAspect="1"/>
          </p:cNvPicPr>
          <p:nvPr/>
        </p:nvPicPr>
        <p:blipFill>
          <a:blip r:embed="rId3"/>
          <a:stretch>
            <a:fillRect/>
          </a:stretch>
        </p:blipFill>
        <p:spPr>
          <a:xfrm>
            <a:off x="2895600" y="2439209"/>
            <a:ext cx="11635348" cy="7411841"/>
          </a:xfrm>
          <a:prstGeom prst="rect">
            <a:avLst/>
          </a:prstGeom>
        </p:spPr>
      </p:pic>
      <p:sp>
        <p:nvSpPr>
          <p:cNvPr id="5" name="TextBox 4">
            <a:extLst>
              <a:ext uri="{FF2B5EF4-FFF2-40B4-BE49-F238E27FC236}">
                <a16:creationId xmlns:a16="http://schemas.microsoft.com/office/drawing/2014/main" id="{9CED8072-6B8D-8036-8E03-2B003268F4A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590811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1" name="Picture 10">
            <a:extLst>
              <a:ext uri="{FF2B5EF4-FFF2-40B4-BE49-F238E27FC236}">
                <a16:creationId xmlns:a16="http://schemas.microsoft.com/office/drawing/2014/main" id="{6C4162B4-3F1C-CBAE-1B66-8AD37FDB1D3E}"/>
              </a:ext>
            </a:extLst>
          </p:cNvPr>
          <p:cNvPicPr>
            <a:picLocks noChangeAspect="1"/>
          </p:cNvPicPr>
          <p:nvPr/>
        </p:nvPicPr>
        <p:blipFill>
          <a:blip r:embed="rId3"/>
          <a:stretch>
            <a:fillRect/>
          </a:stretch>
        </p:blipFill>
        <p:spPr>
          <a:xfrm>
            <a:off x="3349615" y="2457256"/>
            <a:ext cx="11174597" cy="7404028"/>
          </a:xfrm>
          <a:prstGeom prst="rect">
            <a:avLst/>
          </a:prstGeom>
        </p:spPr>
      </p:pic>
      <p:sp>
        <p:nvSpPr>
          <p:cNvPr id="5" name="TextBox 4">
            <a:extLst>
              <a:ext uri="{FF2B5EF4-FFF2-40B4-BE49-F238E27FC236}">
                <a16:creationId xmlns:a16="http://schemas.microsoft.com/office/drawing/2014/main" id="{9E9D847D-3627-4F9F-478E-58FB9A95119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998431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10" name="Picture 9">
            <a:extLst>
              <a:ext uri="{FF2B5EF4-FFF2-40B4-BE49-F238E27FC236}">
                <a16:creationId xmlns:a16="http://schemas.microsoft.com/office/drawing/2014/main" id="{0CF0E825-A233-CC20-6A22-BFC64237FDB3}"/>
              </a:ext>
            </a:extLst>
          </p:cNvPr>
          <p:cNvPicPr>
            <a:picLocks noChangeAspect="1"/>
          </p:cNvPicPr>
          <p:nvPr/>
        </p:nvPicPr>
        <p:blipFill>
          <a:blip r:embed="rId3"/>
          <a:stretch>
            <a:fillRect/>
          </a:stretch>
        </p:blipFill>
        <p:spPr>
          <a:xfrm>
            <a:off x="3352800" y="2445225"/>
            <a:ext cx="11008454" cy="7298349"/>
          </a:xfrm>
          <a:prstGeom prst="rect">
            <a:avLst/>
          </a:prstGeom>
        </p:spPr>
      </p:pic>
      <p:sp>
        <p:nvSpPr>
          <p:cNvPr id="5" name="TextBox 4">
            <a:extLst>
              <a:ext uri="{FF2B5EF4-FFF2-40B4-BE49-F238E27FC236}">
                <a16:creationId xmlns:a16="http://schemas.microsoft.com/office/drawing/2014/main" id="{3E9D6009-CE08-CDF0-734D-1BD3C8E1594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115238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벨류</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가치주</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전략 검증</a:t>
            </a:r>
          </a:p>
        </p:txBody>
      </p:sp>
      <p:pic>
        <p:nvPicPr>
          <p:cNvPr id="7" name="Picture 6">
            <a:extLst>
              <a:ext uri="{FF2B5EF4-FFF2-40B4-BE49-F238E27FC236}">
                <a16:creationId xmlns:a16="http://schemas.microsoft.com/office/drawing/2014/main" id="{FCA05621-018E-384A-F216-173218119588}"/>
              </a:ext>
            </a:extLst>
          </p:cNvPr>
          <p:cNvPicPr>
            <a:picLocks noChangeAspect="1"/>
          </p:cNvPicPr>
          <p:nvPr/>
        </p:nvPicPr>
        <p:blipFill>
          <a:blip r:embed="rId3"/>
          <a:stretch>
            <a:fillRect/>
          </a:stretch>
        </p:blipFill>
        <p:spPr>
          <a:xfrm>
            <a:off x="3387621" y="2489833"/>
            <a:ext cx="10918950" cy="7132123"/>
          </a:xfrm>
          <a:prstGeom prst="rect">
            <a:avLst/>
          </a:prstGeom>
        </p:spPr>
      </p:pic>
      <p:sp>
        <p:nvSpPr>
          <p:cNvPr id="5" name="TextBox 4">
            <a:extLst>
              <a:ext uri="{FF2B5EF4-FFF2-40B4-BE49-F238E27FC236}">
                <a16:creationId xmlns:a16="http://schemas.microsoft.com/office/drawing/2014/main" id="{6DCA7BE4-F1BB-93B4-E7E3-F286AF03C30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313349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 만들기</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6">
            <a:extLst>
              <a:ext uri="{FF2B5EF4-FFF2-40B4-BE49-F238E27FC236}">
                <a16:creationId xmlns:a16="http://schemas.microsoft.com/office/drawing/2014/main" id="{18E8EEB1-5E0D-4EFD-D070-6D9775BA7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020" y="2595546"/>
            <a:ext cx="7124401" cy="63692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E9B45C2-F55E-5819-E0D5-378A9D7A3F26}"/>
              </a:ext>
            </a:extLst>
          </p:cNvPr>
          <p:cNvPicPr>
            <a:picLocks noChangeAspect="1"/>
          </p:cNvPicPr>
          <p:nvPr/>
        </p:nvPicPr>
        <p:blipFill>
          <a:blip r:embed="rId4"/>
          <a:stretch>
            <a:fillRect/>
          </a:stretch>
        </p:blipFill>
        <p:spPr>
          <a:xfrm>
            <a:off x="1249345" y="2595546"/>
            <a:ext cx="7620000" cy="6527595"/>
          </a:xfrm>
          <a:prstGeom prst="rect">
            <a:avLst/>
          </a:prstGeom>
        </p:spPr>
      </p:pic>
      <p:sp>
        <p:nvSpPr>
          <p:cNvPr id="12" name="TextBox 11">
            <a:extLst>
              <a:ext uri="{FF2B5EF4-FFF2-40B4-BE49-F238E27FC236}">
                <a16:creationId xmlns:a16="http://schemas.microsoft.com/office/drawing/2014/main" id="{DCC0F82E-70F7-BCEB-8758-DC7083C6F906}"/>
              </a:ext>
            </a:extLst>
          </p:cNvPr>
          <p:cNvSpPr txBox="1"/>
          <p:nvPr/>
        </p:nvSpPr>
        <p:spPr>
          <a:xfrm>
            <a:off x="10719435" y="3084195"/>
            <a:ext cx="5739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상관관계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FBABD4D2-2D01-9083-411B-6368D5178B84}"/>
              </a:ext>
            </a:extLst>
          </p:cNvPr>
          <p:cNvSpPr txBox="1"/>
          <p:nvPr/>
        </p:nvSpPr>
        <p:spPr>
          <a:xfrm>
            <a:off x="10719435" y="3570305"/>
            <a:ext cx="5739765" cy="5047536"/>
          </a:xfrm>
          <a:prstGeom prst="rect">
            <a:avLst/>
          </a:prstGeom>
          <a:noFill/>
        </p:spPr>
        <p:txBody>
          <a:bodyPr wrap="square" rtlCol="0">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값이 모두 양수이므로 지표 모두 서로 양의 관계임</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하지만 서로 상관관계가 낮은 지표도 있으므로 지표를 통합적으로 사용하면 적절한 분산효과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기대 가능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400" b="0" i="0" dirty="0">
                <a:solidFill>
                  <a:schemeClr val="bg1"/>
                </a:solidFill>
                <a:effectLst/>
                <a:latin typeface="Pretendard Variable" panose="02000003000000020004" pitchFamily="2" charset="-127"/>
                <a:ea typeface="Pretendard Variable" panose="02000003000000020004" pitchFamily="2" charset="-127"/>
              </a:rPr>
              <a:t>P</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ER, PBR, PCR, PSR</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은 낮을수록</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DY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는 높을수록 가치주이므로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의 역수를 취해 비교를 일관되게 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7" name="TextBox 6">
            <a:extLst>
              <a:ext uri="{FF2B5EF4-FFF2-40B4-BE49-F238E27FC236}">
                <a16:creationId xmlns:a16="http://schemas.microsoft.com/office/drawing/2014/main" id="{AD9A8BCB-7AA3-0FF1-CEA1-645F44D0BF6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858461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19200"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최근 영업일 크롤링</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nvGrpSpPr>
          <p:cNvPr id="23" name="Group 22">
            <a:extLst>
              <a:ext uri="{FF2B5EF4-FFF2-40B4-BE49-F238E27FC236}">
                <a16:creationId xmlns:a16="http://schemas.microsoft.com/office/drawing/2014/main" id="{01C63CCD-767D-E828-94B4-96F50F1DE180}"/>
              </a:ext>
            </a:extLst>
          </p:cNvPr>
          <p:cNvGrpSpPr/>
          <p:nvPr/>
        </p:nvGrpSpPr>
        <p:grpSpPr>
          <a:xfrm>
            <a:off x="1143000" y="2528879"/>
            <a:ext cx="8305800" cy="7104736"/>
            <a:chOff x="1143000" y="2587163"/>
            <a:chExt cx="8858250" cy="7036435"/>
          </a:xfrm>
        </p:grpSpPr>
        <p:pic>
          <p:nvPicPr>
            <p:cNvPr id="9" name="그림 33" descr="C:/Users/Administrator/AppData/Roaming/PolarisOffice/ETemp/22720_21645248/fImage643102911342.png">
              <a:extLst>
                <a:ext uri="{FF2B5EF4-FFF2-40B4-BE49-F238E27FC236}">
                  <a16:creationId xmlns:a16="http://schemas.microsoft.com/office/drawing/2014/main" id="{FA87B764-1F0B-FE8E-CE78-0A9786C84C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143000" y="2587163"/>
              <a:ext cx="8858250" cy="7036435"/>
            </a:xfrm>
            <a:prstGeom prst="rect">
              <a:avLst/>
            </a:prstGeom>
            <a:noFill/>
          </p:spPr>
        </p:pic>
        <p:sp>
          <p:nvSpPr>
            <p:cNvPr id="10" name="도형 39">
              <a:extLst>
                <a:ext uri="{FF2B5EF4-FFF2-40B4-BE49-F238E27FC236}">
                  <a16:creationId xmlns:a16="http://schemas.microsoft.com/office/drawing/2014/main" id="{4EE643E9-50D1-32AB-E105-C5FB1A99676D}"/>
                </a:ext>
              </a:extLst>
            </p:cNvPr>
            <p:cNvSpPr>
              <a:spLocks/>
            </p:cNvSpPr>
            <p:nvPr/>
          </p:nvSpPr>
          <p:spPr>
            <a:xfrm rot="3120000">
              <a:off x="8230319" y="6200878"/>
              <a:ext cx="683260" cy="260350"/>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도형 36">
              <a:extLst>
                <a:ext uri="{FF2B5EF4-FFF2-40B4-BE49-F238E27FC236}">
                  <a16:creationId xmlns:a16="http://schemas.microsoft.com/office/drawing/2014/main" id="{D6AB6F02-8FEE-3A46-6266-2A3964E51952}"/>
                </a:ext>
              </a:extLst>
            </p:cNvPr>
            <p:cNvSpPr>
              <a:spLocks/>
            </p:cNvSpPr>
            <p:nvPr/>
          </p:nvSpPr>
          <p:spPr>
            <a:xfrm>
              <a:off x="8856000" y="6624000"/>
              <a:ext cx="684000" cy="216000"/>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pSp>
      <p:pic>
        <p:nvPicPr>
          <p:cNvPr id="17" name="Picture 16">
            <a:extLst>
              <a:ext uri="{FF2B5EF4-FFF2-40B4-BE49-F238E27FC236}">
                <a16:creationId xmlns:a16="http://schemas.microsoft.com/office/drawing/2014/main" id="{FC8FC9E2-081A-8BDD-9F15-29911FBFD329}"/>
              </a:ext>
            </a:extLst>
          </p:cNvPr>
          <p:cNvPicPr>
            <a:picLocks noChangeAspect="1"/>
          </p:cNvPicPr>
          <p:nvPr/>
        </p:nvPicPr>
        <p:blipFill>
          <a:blip r:embed="rId4"/>
          <a:stretch>
            <a:fillRect/>
          </a:stretch>
        </p:blipFill>
        <p:spPr>
          <a:xfrm>
            <a:off x="10323446" y="5730902"/>
            <a:ext cx="7812154" cy="3763961"/>
          </a:xfrm>
          <a:prstGeom prst="rect">
            <a:avLst/>
          </a:prstGeom>
        </p:spPr>
      </p:pic>
      <p:pic>
        <p:nvPicPr>
          <p:cNvPr id="18" name="Picture 6">
            <a:extLst>
              <a:ext uri="{FF2B5EF4-FFF2-40B4-BE49-F238E27FC236}">
                <a16:creationId xmlns:a16="http://schemas.microsoft.com/office/drawing/2014/main" id="{C39EA6AD-F18F-AF52-3BFC-1504D9799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446" y="2921311"/>
            <a:ext cx="7812154" cy="24171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972D31C-07DB-3816-DDE7-E89817ED80E0}"/>
              </a:ext>
            </a:extLst>
          </p:cNvPr>
          <p:cNvPicPr>
            <a:picLocks noChangeAspect="1"/>
          </p:cNvPicPr>
          <p:nvPr/>
        </p:nvPicPr>
        <p:blipFill>
          <a:blip r:embed="rId6"/>
          <a:stretch>
            <a:fillRect/>
          </a:stretch>
        </p:blipFill>
        <p:spPr>
          <a:xfrm>
            <a:off x="10457431" y="2284110"/>
            <a:ext cx="6880698" cy="244768"/>
          </a:xfrm>
          <a:prstGeom prst="rect">
            <a:avLst/>
          </a:prstGeom>
        </p:spPr>
      </p:pic>
      <p:sp>
        <p:nvSpPr>
          <p:cNvPr id="19" name="TextBox 18">
            <a:extLst>
              <a:ext uri="{FF2B5EF4-FFF2-40B4-BE49-F238E27FC236}">
                <a16:creationId xmlns:a16="http://schemas.microsoft.com/office/drawing/2014/main" id="{59D4EC52-A40F-B157-5549-3F750408ED02}"/>
              </a:ext>
            </a:extLst>
          </p:cNvPr>
          <p:cNvSpPr txBox="1"/>
          <p:nvPr/>
        </p:nvSpPr>
        <p:spPr>
          <a:xfrm>
            <a:off x="10719435" y="3246184"/>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날짜 위치정보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1" name="TextBox 20">
            <a:extLst>
              <a:ext uri="{FF2B5EF4-FFF2-40B4-BE49-F238E27FC236}">
                <a16:creationId xmlns:a16="http://schemas.microsoft.com/office/drawing/2014/main" id="{1553A761-D4AE-0462-8FB0-F131948E52A4}"/>
              </a:ext>
            </a:extLst>
          </p:cNvPr>
          <p:cNvSpPr txBox="1"/>
          <p:nvPr/>
        </p:nvSpPr>
        <p:spPr>
          <a:xfrm>
            <a:off x="10754071" y="3853466"/>
            <a:ext cx="5358765" cy="430887"/>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클래스가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tah</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인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span</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태그</a:t>
            </a:r>
          </a:p>
        </p:txBody>
      </p:sp>
      <p:sp>
        <p:nvSpPr>
          <p:cNvPr id="22" name="TextBox 21">
            <a:extLst>
              <a:ext uri="{FF2B5EF4-FFF2-40B4-BE49-F238E27FC236}">
                <a16:creationId xmlns:a16="http://schemas.microsoft.com/office/drawing/2014/main" id="{52EA0716-7041-A290-D29F-8B00DF1BB732}"/>
              </a:ext>
            </a:extLst>
          </p:cNvPr>
          <p:cNvSpPr txBox="1"/>
          <p:nvPr/>
        </p:nvSpPr>
        <p:spPr>
          <a:xfrm>
            <a:off x="10767926" y="4346065"/>
            <a:ext cx="5358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날짜는 매일 자동 업데이트 된다</a:t>
            </a:r>
          </a:p>
        </p:txBody>
      </p:sp>
      <p:sp>
        <p:nvSpPr>
          <p:cNvPr id="24" name="TextBox 12">
            <a:extLst>
              <a:ext uri="{FF2B5EF4-FFF2-40B4-BE49-F238E27FC236}">
                <a16:creationId xmlns:a16="http://schemas.microsoft.com/office/drawing/2014/main" id="{EE9EA8C2-635D-19F3-A015-A576CFE74FEC}"/>
              </a:ext>
            </a:extLst>
          </p:cNvPr>
          <p:cNvSpPr txBox="1">
            <a:spLocks/>
          </p:cNvSpPr>
          <p:nvPr/>
        </p:nvSpPr>
        <p:spPr>
          <a:xfrm>
            <a:off x="5755448" y="9261786"/>
            <a:ext cx="8261350" cy="466153"/>
          </a:xfrm>
          <a:prstGeom prst="rect">
            <a:avLst/>
          </a:prstGeom>
        </p:spPr>
        <p:txBody>
          <a:bodyPr vert="horz" wrap="square" lIns="0" tIns="0" rIns="0" bIns="0" numCol="1" rtlCol="1" anchor="t">
            <a:spAutoFit/>
          </a:bodyPr>
          <a:lstStyle/>
          <a:p>
            <a:pPr marL="0" indent="0" latinLnBrk="0">
              <a:lnSpc>
                <a:spcPts val="4160"/>
              </a:lnSpc>
              <a:buFontTx/>
              <a:buNone/>
            </a:pP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네이버페이 증권에서 [국내증시 &gt;&gt; 자금동향</a:t>
            </a:r>
            <a:r>
              <a:rPr lang="ko-KR"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FEE35E3E-2D8C-AF5E-820B-8F351953CEE0}"/>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 만들기</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DCC0F82E-70F7-BCEB-8758-DC7083C6F906}"/>
              </a:ext>
            </a:extLst>
          </p:cNvPr>
          <p:cNvSpPr txBox="1"/>
          <p:nvPr/>
        </p:nvSpPr>
        <p:spPr>
          <a:xfrm>
            <a:off x="10719435" y="3084195"/>
            <a:ext cx="5739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상관관계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6">
            <a:extLst>
              <a:ext uri="{FF2B5EF4-FFF2-40B4-BE49-F238E27FC236}">
                <a16:creationId xmlns:a16="http://schemas.microsoft.com/office/drawing/2014/main" id="{6256B678-89D7-7169-B2A0-34BD37916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020" y="2933700"/>
            <a:ext cx="7124401" cy="59038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4884E4-6B52-24CA-B4BC-D88E7C2B1B07}"/>
              </a:ext>
            </a:extLst>
          </p:cNvPr>
          <p:cNvSpPr txBox="1"/>
          <p:nvPr/>
        </p:nvSpPr>
        <p:spPr>
          <a:xfrm>
            <a:off x="10972800" y="3837428"/>
            <a:ext cx="5739765" cy="4096442"/>
          </a:xfrm>
          <a:prstGeom prst="rect">
            <a:avLst/>
          </a:prstGeom>
          <a:noFill/>
        </p:spPr>
        <p:txBody>
          <a:bodyPr wrap="square" rtlCol="0">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종목마다 해당 지표에서의 순위를 구한 뒤</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모든 순위의 합산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(ROR)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순위를 구함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오름차순으로 정렬하고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TOP10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구함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최근에 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관련 정책 이슈로 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종목들이 주목을 받고 있는데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영향을 높이기 위해 전통 가치지표인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PER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과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만 고려한 포트폴리오도 만들 수 있다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F7738BE0-BBE9-9FBD-FF31-05A38AB9678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pic>
        <p:nvPicPr>
          <p:cNvPr id="15" name="Picture 14">
            <a:extLst>
              <a:ext uri="{FF2B5EF4-FFF2-40B4-BE49-F238E27FC236}">
                <a16:creationId xmlns:a16="http://schemas.microsoft.com/office/drawing/2014/main" id="{BD1AEED8-E85E-1E4E-B170-322E37F1F4CB}"/>
              </a:ext>
            </a:extLst>
          </p:cNvPr>
          <p:cNvPicPr>
            <a:picLocks noChangeAspect="1"/>
          </p:cNvPicPr>
          <p:nvPr/>
        </p:nvPicPr>
        <p:blipFill>
          <a:blip r:embed="rId4"/>
          <a:stretch>
            <a:fillRect/>
          </a:stretch>
        </p:blipFill>
        <p:spPr>
          <a:xfrm>
            <a:off x="914400" y="2915653"/>
            <a:ext cx="8387946" cy="5902628"/>
          </a:xfrm>
          <a:prstGeom prst="rect">
            <a:avLst/>
          </a:prstGeom>
        </p:spPr>
      </p:pic>
    </p:spTree>
    <p:extLst>
      <p:ext uri="{BB962C8B-B14F-4D97-AF65-F5344CB8AC3E}">
        <p14:creationId xmlns:p14="http://schemas.microsoft.com/office/powerpoint/2010/main" val="432029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벨류 포트폴리오 만들기</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DCC0F82E-70F7-BCEB-8758-DC7083C6F906}"/>
              </a:ext>
            </a:extLst>
          </p:cNvPr>
          <p:cNvSpPr txBox="1"/>
          <p:nvPr/>
        </p:nvSpPr>
        <p:spPr>
          <a:xfrm>
            <a:off x="10719435" y="3084195"/>
            <a:ext cx="5739765" cy="430887"/>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가치지표 상관관계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4" name="Picture 23">
            <a:extLst>
              <a:ext uri="{FF2B5EF4-FFF2-40B4-BE49-F238E27FC236}">
                <a16:creationId xmlns:a16="http://schemas.microsoft.com/office/drawing/2014/main" id="{9EF595C0-B50C-3B44-8A48-4E2B7C00B2E9}"/>
              </a:ext>
            </a:extLst>
          </p:cNvPr>
          <p:cNvPicPr>
            <a:picLocks noChangeAspect="1"/>
          </p:cNvPicPr>
          <p:nvPr/>
        </p:nvPicPr>
        <p:blipFill>
          <a:blip r:embed="rId3"/>
          <a:stretch>
            <a:fillRect/>
          </a:stretch>
        </p:blipFill>
        <p:spPr>
          <a:xfrm>
            <a:off x="2826819" y="3553604"/>
            <a:ext cx="5014361" cy="4802716"/>
          </a:xfrm>
          <a:prstGeom prst="rect">
            <a:avLst/>
          </a:prstGeom>
        </p:spPr>
      </p:pic>
      <p:pic>
        <p:nvPicPr>
          <p:cNvPr id="26" name="Picture 25">
            <a:extLst>
              <a:ext uri="{FF2B5EF4-FFF2-40B4-BE49-F238E27FC236}">
                <a16:creationId xmlns:a16="http://schemas.microsoft.com/office/drawing/2014/main" id="{086BD591-7FFC-86B4-3E27-BF228A1BA5A1}"/>
              </a:ext>
            </a:extLst>
          </p:cNvPr>
          <p:cNvPicPr>
            <a:picLocks noChangeAspect="1"/>
          </p:cNvPicPr>
          <p:nvPr/>
        </p:nvPicPr>
        <p:blipFill>
          <a:blip r:embed="rId4"/>
          <a:stretch>
            <a:fillRect/>
          </a:stretch>
        </p:blipFill>
        <p:spPr>
          <a:xfrm>
            <a:off x="10121883" y="3554875"/>
            <a:ext cx="5864853" cy="4801445"/>
          </a:xfrm>
          <a:prstGeom prst="rect">
            <a:avLst/>
          </a:prstGeom>
        </p:spPr>
      </p:pic>
      <p:sp>
        <p:nvSpPr>
          <p:cNvPr id="27" name="TextBox 26">
            <a:extLst>
              <a:ext uri="{FF2B5EF4-FFF2-40B4-BE49-F238E27FC236}">
                <a16:creationId xmlns:a16="http://schemas.microsoft.com/office/drawing/2014/main" id="{172B0E8F-7F4C-4E55-A2D3-742AA34896A5}"/>
              </a:ext>
            </a:extLst>
          </p:cNvPr>
          <p:cNvSpPr txBox="1"/>
          <p:nvPr/>
        </p:nvSpPr>
        <p:spPr>
          <a:xfrm>
            <a:off x="6110755" y="3021985"/>
            <a:ext cx="3954980" cy="430887"/>
          </a:xfrm>
          <a:prstGeom prst="rect">
            <a:avLst/>
          </a:prstGeom>
          <a:noFill/>
        </p:spPr>
        <p:txBody>
          <a:bodyPr wrap="square" rtlCol="0">
            <a:spAutoFit/>
          </a:bodyPr>
          <a:lstStyle/>
          <a:p>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PER </a:t>
            </a:r>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PBR</a:t>
            </a:r>
            <a:endPar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8" name="TextBox 27">
            <a:extLst>
              <a:ext uri="{FF2B5EF4-FFF2-40B4-BE49-F238E27FC236}">
                <a16:creationId xmlns:a16="http://schemas.microsoft.com/office/drawing/2014/main" id="{A345CE49-CE1D-E53B-B026-E93E4A4AF5B4}"/>
              </a:ext>
            </a:extLst>
          </p:cNvPr>
          <p:cNvSpPr txBox="1"/>
          <p:nvPr/>
        </p:nvSpPr>
        <p:spPr>
          <a:xfrm>
            <a:off x="14173200" y="2999471"/>
            <a:ext cx="3954980" cy="430887"/>
          </a:xfrm>
          <a:prstGeom prst="rect">
            <a:avLst/>
          </a:prstGeom>
          <a:noFill/>
        </p:spPr>
        <p:txBody>
          <a:bodyPr wrap="square" rtlCol="0">
            <a:spAutoFit/>
          </a:bodyPr>
          <a:lstStyle/>
          <a:p>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저</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PBR </a:t>
            </a:r>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고배당</a:t>
            </a:r>
          </a:p>
        </p:txBody>
      </p:sp>
      <p:sp>
        <p:nvSpPr>
          <p:cNvPr id="5" name="TextBox 4">
            <a:extLst>
              <a:ext uri="{FF2B5EF4-FFF2-40B4-BE49-F238E27FC236}">
                <a16:creationId xmlns:a16="http://schemas.microsoft.com/office/drawing/2014/main" id="{72B92592-7DF2-3053-3EE5-197B387E055A}"/>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008380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p>
        </p:txBody>
      </p:sp>
      <p:pic>
        <p:nvPicPr>
          <p:cNvPr id="5" name="Picture 6">
            <a:extLst>
              <a:ext uri="{FF2B5EF4-FFF2-40B4-BE49-F238E27FC236}">
                <a16:creationId xmlns:a16="http://schemas.microsoft.com/office/drawing/2014/main" id="{AE2F4D96-1FB7-A841-5BBF-3BA849765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4E3103-9B82-9BF0-667E-BF1327F273E4}"/>
              </a:ext>
            </a:extLst>
          </p:cNvPr>
          <p:cNvSpPr txBox="1"/>
          <p:nvPr/>
        </p:nvSpPr>
        <p:spPr>
          <a:xfrm>
            <a:off x="3063024" y="4229100"/>
            <a:ext cx="12512472" cy="2787045"/>
          </a:xfrm>
          <a:prstGeom prst="rect">
            <a:avLst/>
          </a:prstGeom>
          <a:noFill/>
        </p:spPr>
        <p:txBody>
          <a:bodyPr wrap="square">
            <a:spAutoFit/>
          </a:bodyPr>
          <a:lstStyle/>
          <a:p>
            <a:pPr>
              <a:lnSpc>
                <a:spcPct val="150000"/>
              </a:lnSpc>
            </a:pP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모멘텀</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이란 어떤 주식이 올라가고 있는 추세에 있다면 계속 올라가고</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반대로 내려가고 있다면 계속 떨어지는 현상</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주로 </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개월에서 </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사이의 가격 변동을 보는 가격 모멘텀을 의미</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B5F0271C-3F24-5E04-8A70-DE36EFA86953}"/>
              </a:ext>
            </a:extLst>
          </p:cNvPr>
          <p:cNvPicPr>
            <a:picLocks noChangeAspect="1"/>
          </p:cNvPicPr>
          <p:nvPr/>
        </p:nvPicPr>
        <p:blipFill>
          <a:blip r:embed="rId4"/>
          <a:stretch>
            <a:fillRect/>
          </a:stretch>
        </p:blipFill>
        <p:spPr>
          <a:xfrm rot="908171">
            <a:off x="14046687" y="1028428"/>
            <a:ext cx="3231663" cy="3264556"/>
          </a:xfrm>
          <a:prstGeom prst="rect">
            <a:avLst/>
          </a:prstGeom>
        </p:spPr>
      </p:pic>
      <p:sp>
        <p:nvSpPr>
          <p:cNvPr id="7" name="TextBox 6">
            <a:extLst>
              <a:ext uri="{FF2B5EF4-FFF2-40B4-BE49-F238E27FC236}">
                <a16:creationId xmlns:a16="http://schemas.microsoft.com/office/drawing/2014/main" id="{10A70BDF-0D31-690F-454F-AA283577C90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160126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p>
        </p:txBody>
      </p:sp>
      <p:pic>
        <p:nvPicPr>
          <p:cNvPr id="5" name="Picture 6">
            <a:extLst>
              <a:ext uri="{FF2B5EF4-FFF2-40B4-BE49-F238E27FC236}">
                <a16:creationId xmlns:a16="http://schemas.microsoft.com/office/drawing/2014/main" id="{AE2F4D96-1FB7-A841-5BBF-3BA849765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72" y="2540754"/>
            <a:ext cx="15106650" cy="69218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4B5C8B7-4130-B527-4D20-438464B43182}"/>
              </a:ext>
            </a:extLst>
          </p:cNvPr>
          <p:cNvSpPr txBox="1"/>
          <p:nvPr/>
        </p:nvSpPr>
        <p:spPr>
          <a:xfrm>
            <a:off x="2646787" y="3255410"/>
            <a:ext cx="13407710" cy="543020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기업의 펀더멘탈 변화</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기업의 근본적인 성과가 개선되거나 긍정적인 변화를 보임으로써 실제 가치가 상승하고</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이는 주가 모멘텀의 시작점이 됨</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eaLnBrk="0" fontAlgn="base" hangingPunct="0">
              <a:lnSpc>
                <a:spcPct val="150000"/>
              </a:lnSpc>
              <a:spcBef>
                <a:spcPct val="0"/>
              </a:spcBef>
              <a:spcAft>
                <a:spcPct val="0"/>
              </a:spcAft>
            </a:pPr>
            <a:r>
              <a:rPr kumimoji="0" lang="en-US" altLang="ko-KR" sz="2600" b="1"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kumimoji="0" lang="ko-KR" altLang="ko-KR" sz="2600" i="0" u="heavy" strike="noStrike" cap="none" normalizeH="0" dirty="0">
                <a:ln>
                  <a:noFill/>
                </a:ln>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정보의 점진적 공개</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중요 정보가 시장에 천천히 퍼짐으로써 주가가 서서히 반응하여 상승 추세를 만든다.</a:t>
            </a:r>
          </a:p>
          <a:p>
            <a:pPr marL="0" marR="0" lvl="0" indent="0" algn="l" defTabSz="914400" rtl="0" eaLnBrk="0" fontAlgn="base" latinLnBrk="0" hangingPunct="0">
              <a:lnSpc>
                <a:spcPct val="150000"/>
              </a:lnSpc>
              <a:spcBef>
                <a:spcPct val="0"/>
              </a:spcBef>
              <a:spcAft>
                <a:spcPct val="0"/>
              </a:spcAft>
              <a:buClrTx/>
              <a:buSzTx/>
              <a:tabLst/>
            </a:pPr>
            <a:r>
              <a:rPr lang="en-US" altLang="ko-KR"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u="heavy" dirty="0">
                <a:solidFill>
                  <a:schemeClr val="bg1"/>
                </a:solidFill>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양떼효과</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사람들이 이전에 성공한 주식을 계속 구매함으로써 가격 상승 추세를 자극한다.</a:t>
            </a:r>
          </a:p>
          <a:p>
            <a:pPr marL="0" marR="0" lvl="0" indent="0" algn="l" defTabSz="914400" rtl="0" eaLnBrk="0" fontAlgn="base" latinLnBrk="0" hangingPunct="0">
              <a:lnSpc>
                <a:spcPct val="150000"/>
              </a:lnSpc>
              <a:spcBef>
                <a:spcPct val="0"/>
              </a:spcBef>
              <a:spcAft>
                <a:spcPct val="0"/>
              </a:spcAft>
              <a:buClrTx/>
              <a:buSzTx/>
              <a:tabLst/>
            </a:pPr>
            <a:r>
              <a:rPr lang="en-US" altLang="ko-KR"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i="0" u="heavy" dirty="0">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미디어 노출 효과</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지속적인 주가상승은 미디어 노출 빈도를 늘리고 투자자들은 해당 주식이 더 오르거나 오히려 안정적인 수익처라고 착각하게 한다</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marR="0" lvl="0" indent="0" algn="l" defTabSz="914400" rtl="0" eaLnBrk="0" fontAlgn="base" latinLnBrk="0" hangingPunct="0">
              <a:lnSpc>
                <a:spcPct val="150000"/>
              </a:lnSpc>
              <a:spcBef>
                <a:spcPct val="0"/>
              </a:spcBef>
              <a:spcAft>
                <a:spcPct val="0"/>
              </a:spcAft>
              <a:buClrTx/>
              <a:buSzTx/>
              <a:tabLst/>
            </a:pPr>
            <a:r>
              <a:rPr lang="en-US" altLang="ko-KR" sz="2600" b="1"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kumimoji="0" lang="ko-KR" altLang="ko-KR" sz="2600" i="0" u="heavy" strike="noStrike" cap="none" normalizeH="0" dirty="0">
                <a:ln>
                  <a:noFill/>
                </a:ln>
                <a:solidFill>
                  <a:schemeClr val="bg1"/>
                </a:solidFill>
                <a:effectLst/>
                <a:uFill>
                  <a:solidFill>
                    <a:srgbClr val="D92958"/>
                  </a:solidFill>
                </a:uFill>
                <a:latin typeface="Pretendard Variable" panose="02000003000000020004" pitchFamily="2" charset="-127"/>
                <a:ea typeface="Pretendard Variable" panose="02000003000000020004" pitchFamily="2" charset="-127"/>
                <a:cs typeface="Pretendard Variable" panose="02000003000000020004" pitchFamily="2" charset="-127"/>
              </a:rPr>
              <a:t>리스크 추구 행동</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때때로 시장 리스크의 변화에 따라 </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투자자들</a:t>
            </a:r>
            <a:r>
              <a:rPr kumimoji="0" lang="ko-KR" altLang="en-US"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은</a:t>
            </a:r>
            <a:r>
              <a:rPr kumimoji="0" lang="ko-KR" altLang="ko-KR" sz="26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높은 수익을 위해 리스크 있는 자산을 추구하며, 이는 상승 추세를 더욱 부추긴다</a:t>
            </a:r>
            <a:endParaRPr lang="ko-KR" altLang="en-US" sz="2600" dirty="0">
              <a:solidFill>
                <a:schemeClr val="bg1"/>
              </a:solidFill>
            </a:endParaRPr>
          </a:p>
        </p:txBody>
      </p:sp>
      <p:sp>
        <p:nvSpPr>
          <p:cNvPr id="7" name="TextBox 6">
            <a:extLst>
              <a:ext uri="{FF2B5EF4-FFF2-40B4-BE49-F238E27FC236}">
                <a16:creationId xmlns:a16="http://schemas.microsoft.com/office/drawing/2014/main" id="{6A0D2983-B244-7186-AC5F-7E44330CAEF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361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 검증</a:t>
            </a:r>
          </a:p>
        </p:txBody>
      </p:sp>
      <p:pic>
        <p:nvPicPr>
          <p:cNvPr id="9" name="Picture 8">
            <a:extLst>
              <a:ext uri="{FF2B5EF4-FFF2-40B4-BE49-F238E27FC236}">
                <a16:creationId xmlns:a16="http://schemas.microsoft.com/office/drawing/2014/main" id="{5F53244A-1286-94D8-4EE8-F0417CE0ED19}"/>
              </a:ext>
            </a:extLst>
          </p:cNvPr>
          <p:cNvPicPr>
            <a:picLocks noChangeAspect="1"/>
          </p:cNvPicPr>
          <p:nvPr/>
        </p:nvPicPr>
        <p:blipFill>
          <a:blip r:embed="rId3"/>
          <a:stretch>
            <a:fillRect/>
          </a:stretch>
        </p:blipFill>
        <p:spPr>
          <a:xfrm>
            <a:off x="1447800" y="2166420"/>
            <a:ext cx="8974375" cy="5711560"/>
          </a:xfrm>
          <a:prstGeom prst="rect">
            <a:avLst/>
          </a:prstGeom>
        </p:spPr>
      </p:pic>
      <p:pic>
        <p:nvPicPr>
          <p:cNvPr id="12" name="Picture 11">
            <a:extLst>
              <a:ext uri="{FF2B5EF4-FFF2-40B4-BE49-F238E27FC236}">
                <a16:creationId xmlns:a16="http://schemas.microsoft.com/office/drawing/2014/main" id="{9DA09C2A-431E-CE5F-BE17-9E3083D1516C}"/>
              </a:ext>
            </a:extLst>
          </p:cNvPr>
          <p:cNvPicPr>
            <a:picLocks noChangeAspect="1"/>
          </p:cNvPicPr>
          <p:nvPr/>
        </p:nvPicPr>
        <p:blipFill>
          <a:blip r:embed="rId4"/>
          <a:stretch>
            <a:fillRect/>
          </a:stretch>
        </p:blipFill>
        <p:spPr>
          <a:xfrm>
            <a:off x="1213421" y="8056413"/>
            <a:ext cx="10344911" cy="1748435"/>
          </a:xfrm>
          <a:prstGeom prst="rect">
            <a:avLst/>
          </a:prstGeom>
        </p:spPr>
      </p:pic>
      <p:sp>
        <p:nvSpPr>
          <p:cNvPr id="13" name="Rectangle 12">
            <a:extLst>
              <a:ext uri="{FF2B5EF4-FFF2-40B4-BE49-F238E27FC236}">
                <a16:creationId xmlns:a16="http://schemas.microsoft.com/office/drawing/2014/main" id="{B07404AA-FA63-7456-081F-822A3ADED78C}"/>
              </a:ext>
            </a:extLst>
          </p:cNvPr>
          <p:cNvSpPr/>
          <p:nvPr/>
        </p:nvSpPr>
        <p:spPr>
          <a:xfrm>
            <a:off x="10662221" y="8056413"/>
            <a:ext cx="896111" cy="1719812"/>
          </a:xfrm>
          <a:prstGeom prst="rect">
            <a:avLst/>
          </a:prstGeom>
          <a:noFill/>
          <a:ln w="31750">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6">
            <a:extLst>
              <a:ext uri="{FF2B5EF4-FFF2-40B4-BE49-F238E27FC236}">
                <a16:creationId xmlns:a16="http://schemas.microsoft.com/office/drawing/2014/main" id="{4656B5EB-3553-9A98-0FC6-DEDB297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0276" y="2439209"/>
            <a:ext cx="6272468" cy="36599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3173113"/>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C0EA36CB-B3D1-3D3B-FD90-64674BBAB55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736269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p>
        </p:txBody>
      </p:sp>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2572948"/>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9E83EBF8-88DF-C469-9AB1-197985A88EF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pic>
        <p:nvPicPr>
          <p:cNvPr id="11" name="Picture 10">
            <a:extLst>
              <a:ext uri="{FF2B5EF4-FFF2-40B4-BE49-F238E27FC236}">
                <a16:creationId xmlns:a16="http://schemas.microsoft.com/office/drawing/2014/main" id="{B2CD243D-1061-E58E-8986-5647B8D44236}"/>
              </a:ext>
            </a:extLst>
          </p:cNvPr>
          <p:cNvPicPr>
            <a:picLocks noChangeAspect="1"/>
          </p:cNvPicPr>
          <p:nvPr/>
        </p:nvPicPr>
        <p:blipFill>
          <a:blip r:embed="rId3"/>
          <a:stretch>
            <a:fillRect/>
          </a:stretch>
        </p:blipFill>
        <p:spPr>
          <a:xfrm>
            <a:off x="4934343" y="2530718"/>
            <a:ext cx="13247977" cy="7074927"/>
          </a:xfrm>
          <a:prstGeom prst="rect">
            <a:avLst/>
          </a:prstGeom>
        </p:spPr>
      </p:pic>
      <p:pic>
        <p:nvPicPr>
          <p:cNvPr id="13" name="Picture 12">
            <a:extLst>
              <a:ext uri="{FF2B5EF4-FFF2-40B4-BE49-F238E27FC236}">
                <a16:creationId xmlns:a16="http://schemas.microsoft.com/office/drawing/2014/main" id="{4744675F-03AA-5489-0F9B-D8BFCBB67464}"/>
              </a:ext>
            </a:extLst>
          </p:cNvPr>
          <p:cNvPicPr>
            <a:picLocks noChangeAspect="1"/>
          </p:cNvPicPr>
          <p:nvPr/>
        </p:nvPicPr>
        <p:blipFill>
          <a:blip r:embed="rId4"/>
          <a:stretch>
            <a:fillRect/>
          </a:stretch>
        </p:blipFill>
        <p:spPr>
          <a:xfrm>
            <a:off x="685800" y="2645586"/>
            <a:ext cx="3753063" cy="6720330"/>
          </a:xfrm>
          <a:prstGeom prst="rect">
            <a:avLst/>
          </a:prstGeom>
        </p:spPr>
      </p:pic>
    </p:spTree>
    <p:extLst>
      <p:ext uri="{BB962C8B-B14F-4D97-AF65-F5344CB8AC3E}">
        <p14:creationId xmlns:p14="http://schemas.microsoft.com/office/powerpoint/2010/main" val="3910698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latin typeface="Pretendard Variable" panose="02000003000000020004" pitchFamily="2" charset="-127"/>
                <a:ea typeface="Pretendard Variable" panose="02000003000000020004" pitchFamily="2" charset="-127"/>
                <a:cs typeface="Pretendard Variable" panose="02000003000000020004" pitchFamily="2" charset="-127"/>
              </a:rPr>
              <a:t>K-Ratio</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2572948"/>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1" name="Picture 10">
            <a:extLst>
              <a:ext uri="{FF2B5EF4-FFF2-40B4-BE49-F238E27FC236}">
                <a16:creationId xmlns:a16="http://schemas.microsoft.com/office/drawing/2014/main" id="{51FB73FA-064D-6F03-ED23-BE35DF6D516D}"/>
              </a:ext>
            </a:extLst>
          </p:cNvPr>
          <p:cNvPicPr>
            <a:picLocks noChangeAspect="1"/>
          </p:cNvPicPr>
          <p:nvPr/>
        </p:nvPicPr>
        <p:blipFill>
          <a:blip r:embed="rId3"/>
          <a:stretch>
            <a:fillRect/>
          </a:stretch>
        </p:blipFill>
        <p:spPr>
          <a:xfrm>
            <a:off x="1398940" y="4213187"/>
            <a:ext cx="7345010" cy="3428365"/>
          </a:xfrm>
          <a:prstGeom prst="rect">
            <a:avLst/>
          </a:prstGeom>
        </p:spPr>
      </p:pic>
      <p:pic>
        <p:nvPicPr>
          <p:cNvPr id="12" name="Picture 6">
            <a:extLst>
              <a:ext uri="{FF2B5EF4-FFF2-40B4-BE49-F238E27FC236}">
                <a16:creationId xmlns:a16="http://schemas.microsoft.com/office/drawing/2014/main" id="{2AE4D94B-49A8-13AF-FA98-34882A1FB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3272645"/>
            <a:ext cx="8858250" cy="50572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99E19EA-250D-190D-6B16-4171C1659ED7}"/>
              </a:ext>
            </a:extLst>
          </p:cNvPr>
          <p:cNvSpPr txBox="1"/>
          <p:nvPr/>
        </p:nvSpPr>
        <p:spPr>
          <a:xfrm>
            <a:off x="9829800" y="4233086"/>
            <a:ext cx="7848600" cy="2065117"/>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B</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 더 뛰어난 모멘텀을 가진 주식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모멘텀을 계산할 때</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이러한 꾸준함을 고려해야 한다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K-Ratio</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는 주식의 모멘텀의 꾸준함을 측정하는 지표중 하나 </a:t>
            </a:r>
          </a:p>
        </p:txBody>
      </p:sp>
      <p:pic>
        <p:nvPicPr>
          <p:cNvPr id="16" name="Picture 15">
            <a:extLst>
              <a:ext uri="{FF2B5EF4-FFF2-40B4-BE49-F238E27FC236}">
                <a16:creationId xmlns:a16="http://schemas.microsoft.com/office/drawing/2014/main" id="{DD896C91-C792-EED8-7A17-56E431015C0F}"/>
              </a:ext>
            </a:extLst>
          </p:cNvPr>
          <p:cNvPicPr>
            <a:picLocks noChangeAspect="1"/>
          </p:cNvPicPr>
          <p:nvPr/>
        </p:nvPicPr>
        <p:blipFill>
          <a:blip r:embed="rId5"/>
          <a:stretch>
            <a:fillRect/>
          </a:stretch>
        </p:blipFill>
        <p:spPr>
          <a:xfrm>
            <a:off x="11277600" y="6610044"/>
            <a:ext cx="4295442" cy="933792"/>
          </a:xfrm>
          <a:prstGeom prst="rect">
            <a:avLst/>
          </a:prstGeom>
        </p:spPr>
      </p:pic>
      <p:sp>
        <p:nvSpPr>
          <p:cNvPr id="5" name="TextBox 4">
            <a:extLst>
              <a:ext uri="{FF2B5EF4-FFF2-40B4-BE49-F238E27FC236}">
                <a16:creationId xmlns:a16="http://schemas.microsoft.com/office/drawing/2014/main" id="{CBEE457F-601B-3BE2-FE63-63C16BE8087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537249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모멘텀 전략</a:t>
            </a: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latin typeface="Pretendard Variable" panose="02000003000000020004" pitchFamily="2" charset="-127"/>
                <a:ea typeface="Pretendard Variable" panose="02000003000000020004" pitchFamily="2" charset="-127"/>
                <a:cs typeface="Pretendard Variable" panose="02000003000000020004" pitchFamily="2" charset="-127"/>
              </a:rPr>
              <a:t>K-Ratio</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AB8CFF42-9592-79D4-1C24-4A5436C80484}"/>
              </a:ext>
            </a:extLst>
          </p:cNvPr>
          <p:cNvSpPr txBox="1"/>
          <p:nvPr/>
        </p:nvSpPr>
        <p:spPr>
          <a:xfrm>
            <a:off x="11558332" y="2926713"/>
            <a:ext cx="5434268" cy="2572948"/>
          </a:xfrm>
          <a:prstGeom prst="rect">
            <a:avLst/>
          </a:prstGeom>
          <a:noFill/>
        </p:spPr>
        <p:txBody>
          <a:bodyPr wrap="square">
            <a:spAutoFit/>
          </a:bodyPr>
          <a:lstStyle/>
          <a:p>
            <a:pPr>
              <a:lnSpc>
                <a:spcPct val="150000"/>
              </a:lnSpc>
            </a:pP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케네스 프랜치 교수의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DATA LIBRARY</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사용</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최근 </a:t>
            </a:r>
            <a:r>
              <a:rPr lang="en-US" altLang="ko-KR"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2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수익률을 기준으로 구성된 포트폴리오의 수익률을 비교</a:t>
            </a:r>
          </a:p>
          <a:p>
            <a:pPr>
              <a:lnSpc>
                <a:spcPct val="150000"/>
              </a:lnSpc>
            </a:pP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TextBox 4">
            <a:extLst>
              <a:ext uri="{FF2B5EF4-FFF2-40B4-BE49-F238E27FC236}">
                <a16:creationId xmlns:a16="http://schemas.microsoft.com/office/drawing/2014/main" id="{FDD02FF8-CA35-61E0-6D45-CB43D87A7CD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pic>
        <p:nvPicPr>
          <p:cNvPr id="10" name="Picture 9">
            <a:extLst>
              <a:ext uri="{FF2B5EF4-FFF2-40B4-BE49-F238E27FC236}">
                <a16:creationId xmlns:a16="http://schemas.microsoft.com/office/drawing/2014/main" id="{91386345-B3DB-1EE2-EA00-654FE29C4B60}"/>
              </a:ext>
            </a:extLst>
          </p:cNvPr>
          <p:cNvPicPr>
            <a:picLocks noChangeAspect="1"/>
          </p:cNvPicPr>
          <p:nvPr/>
        </p:nvPicPr>
        <p:blipFill>
          <a:blip r:embed="rId3"/>
          <a:stretch>
            <a:fillRect/>
          </a:stretch>
        </p:blipFill>
        <p:spPr>
          <a:xfrm>
            <a:off x="5494726" y="2910598"/>
            <a:ext cx="12406308" cy="6633644"/>
          </a:xfrm>
          <a:prstGeom prst="rect">
            <a:avLst/>
          </a:prstGeom>
        </p:spPr>
      </p:pic>
      <p:pic>
        <p:nvPicPr>
          <p:cNvPr id="12" name="Picture 11">
            <a:extLst>
              <a:ext uri="{FF2B5EF4-FFF2-40B4-BE49-F238E27FC236}">
                <a16:creationId xmlns:a16="http://schemas.microsoft.com/office/drawing/2014/main" id="{98FB4047-E5B6-588E-E165-764E9B834103}"/>
              </a:ext>
            </a:extLst>
          </p:cNvPr>
          <p:cNvPicPr>
            <a:picLocks noChangeAspect="1"/>
          </p:cNvPicPr>
          <p:nvPr/>
        </p:nvPicPr>
        <p:blipFill>
          <a:blip r:embed="rId4"/>
          <a:stretch>
            <a:fillRect/>
          </a:stretch>
        </p:blipFill>
        <p:spPr>
          <a:xfrm>
            <a:off x="709075" y="3088805"/>
            <a:ext cx="4526995" cy="6273281"/>
          </a:xfrm>
          <a:prstGeom prst="rect">
            <a:avLst/>
          </a:prstGeom>
        </p:spPr>
      </p:pic>
    </p:spTree>
    <p:extLst>
      <p:ext uri="{BB962C8B-B14F-4D97-AF65-F5344CB8AC3E}">
        <p14:creationId xmlns:p14="http://schemas.microsoft.com/office/powerpoint/2010/main" val="3634905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a:t>
            </a:r>
          </a:p>
        </p:txBody>
      </p:sp>
      <p:pic>
        <p:nvPicPr>
          <p:cNvPr id="7" name="Picture 6">
            <a:extLst>
              <a:ext uri="{FF2B5EF4-FFF2-40B4-BE49-F238E27FC236}">
                <a16:creationId xmlns:a16="http://schemas.microsoft.com/office/drawing/2014/main" id="{9F232249-F0ED-8852-201E-B11B0F0D3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933699"/>
            <a:ext cx="12268200" cy="66901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5A093A-65BE-DDE7-BD44-DEBADA00A120}"/>
              </a:ext>
            </a:extLst>
          </p:cNvPr>
          <p:cNvSpPr txBox="1"/>
          <p:nvPr/>
        </p:nvSpPr>
        <p:spPr>
          <a:xfrm>
            <a:off x="4038600" y="3519540"/>
            <a:ext cx="7848600" cy="664156"/>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우량주 효과</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263C6832-AB9B-A2DF-50B9-BCF09AA921D6}"/>
              </a:ext>
            </a:extLst>
          </p:cNvPr>
          <p:cNvSpPr txBox="1"/>
          <p:nvPr/>
        </p:nvSpPr>
        <p:spPr>
          <a:xfrm>
            <a:off x="4022557" y="6711466"/>
            <a:ext cx="9834257" cy="2002984"/>
          </a:xfrm>
          <a:prstGeom prst="rect">
            <a:avLst/>
          </a:prstGeom>
          <a:noFill/>
        </p:spPr>
        <p:txBody>
          <a:bodyPr wrap="square">
            <a:spAutoFit/>
          </a:bodyPr>
          <a:lstStyle/>
          <a:p>
            <a:pPr>
              <a:lnSpc>
                <a:spcPct val="150000"/>
              </a:lnSpc>
            </a:pP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수익성이 낮은 기업에 대해서는 투자자들이 이익이 곧 회복될 것으로 기대하지만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실제로는 성능이 나쁜 기업들이 그 나쁜 성적을 유지하는 경우가</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더 많다</a:t>
            </a:r>
          </a:p>
        </p:txBody>
      </p:sp>
      <p:sp>
        <p:nvSpPr>
          <p:cNvPr id="5" name="TextBox 4">
            <a:extLst>
              <a:ext uri="{FF2B5EF4-FFF2-40B4-BE49-F238E27FC236}">
                <a16:creationId xmlns:a16="http://schemas.microsoft.com/office/drawing/2014/main" id="{833F69CA-F146-A3AA-73D2-44B817E7086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31524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a:t>
            </a:r>
          </a:p>
        </p:txBody>
      </p:sp>
      <p:graphicFrame>
        <p:nvGraphicFramePr>
          <p:cNvPr id="5" name="Table 4">
            <a:extLst>
              <a:ext uri="{FF2B5EF4-FFF2-40B4-BE49-F238E27FC236}">
                <a16:creationId xmlns:a16="http://schemas.microsoft.com/office/drawing/2014/main" id="{060D0CF7-EEF7-DA0A-02D7-7A651161DE81}"/>
              </a:ext>
            </a:extLst>
          </p:cNvPr>
          <p:cNvGraphicFramePr>
            <a:graphicFrameLocks noGrp="1"/>
          </p:cNvGraphicFramePr>
          <p:nvPr>
            <p:extLst>
              <p:ext uri="{D42A27DB-BD31-4B8C-83A1-F6EECF244321}">
                <p14:modId xmlns:p14="http://schemas.microsoft.com/office/powerpoint/2010/main" val="2849923772"/>
              </p:ext>
            </p:extLst>
          </p:nvPr>
        </p:nvGraphicFramePr>
        <p:xfrm>
          <a:off x="3507203" y="3181806"/>
          <a:ext cx="10820400" cy="5699125"/>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3950913471"/>
                    </a:ext>
                  </a:extLst>
                </a:gridCol>
                <a:gridCol w="2705100">
                  <a:extLst>
                    <a:ext uri="{9D8B030D-6E8A-4147-A177-3AD203B41FA5}">
                      <a16:colId xmlns:a16="http://schemas.microsoft.com/office/drawing/2014/main" val="1525241389"/>
                    </a:ext>
                  </a:extLst>
                </a:gridCol>
                <a:gridCol w="2705100">
                  <a:extLst>
                    <a:ext uri="{9D8B030D-6E8A-4147-A177-3AD203B41FA5}">
                      <a16:colId xmlns:a16="http://schemas.microsoft.com/office/drawing/2014/main" val="1908472129"/>
                    </a:ext>
                  </a:extLst>
                </a:gridCol>
                <a:gridCol w="2705100">
                  <a:extLst>
                    <a:ext uri="{9D8B030D-6E8A-4147-A177-3AD203B41FA5}">
                      <a16:colId xmlns:a16="http://schemas.microsoft.com/office/drawing/2014/main" val="1260621766"/>
                    </a:ext>
                  </a:extLst>
                </a:gridCol>
              </a:tblGrid>
              <a:tr h="1139825">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지표</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설명</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분자</a:t>
                      </a:r>
                    </a:p>
                  </a:txBody>
                  <a:tcPr>
                    <a:solidFill>
                      <a:srgbClr val="042940"/>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분모</a:t>
                      </a:r>
                    </a:p>
                  </a:txBody>
                  <a:tcPr>
                    <a:solidFill>
                      <a:srgbClr val="042940"/>
                    </a:solidFill>
                  </a:tcPr>
                </a:tc>
                <a:extLst>
                  <a:ext uri="{0D108BD9-81ED-4DB2-BD59-A6C34878D82A}">
                    <a16:rowId xmlns:a16="http://schemas.microsoft.com/office/drawing/2014/main" val="3659955851"/>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ROE</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자기자본이익율</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자본</a:t>
                      </a:r>
                    </a:p>
                  </a:txBody>
                  <a:tcPr>
                    <a:solidFill>
                      <a:srgbClr val="D6D58E"/>
                    </a:solidFill>
                  </a:tcPr>
                </a:tc>
                <a:extLst>
                  <a:ext uri="{0D108BD9-81ED-4DB2-BD59-A6C34878D82A}">
                    <a16:rowId xmlns:a16="http://schemas.microsoft.com/office/drawing/2014/main" val="24836674"/>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ROA</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총자산이익률</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자산</a:t>
                      </a:r>
                    </a:p>
                  </a:txBody>
                  <a:tcPr>
                    <a:solidFill>
                      <a:schemeClr val="bg1">
                        <a:lumMod val="95000"/>
                      </a:schemeClr>
                    </a:solidFill>
                  </a:tcPr>
                </a:tc>
                <a:extLst>
                  <a:ext uri="{0D108BD9-81ED-4DB2-BD59-A6C34878D82A}">
                    <a16:rowId xmlns:a16="http://schemas.microsoft.com/office/drawing/2014/main" val="161222668"/>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ROIC</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투하자본이익률</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당기순이익</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a:t>
                      </a:r>
                    </a:p>
                  </a:txBody>
                  <a:tcPr>
                    <a:solidFill>
                      <a:srgbClr val="D6D58E"/>
                    </a:solidFill>
                  </a:tcPr>
                </a:tc>
                <a:extLst>
                  <a:ext uri="{0D108BD9-81ED-4DB2-BD59-A6C34878D82A}">
                    <a16:rowId xmlns:a16="http://schemas.microsoft.com/office/drawing/2014/main" val="3846788922"/>
                  </a:ext>
                </a:extLst>
              </a:tr>
              <a:tr h="1139825">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GP</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매출총이익률</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매출총이익</a:t>
                      </a:r>
                    </a:p>
                  </a:txBody>
                  <a:tcPr>
                    <a:solidFill>
                      <a:schemeClr val="bg1">
                        <a:lumMod val="95000"/>
                      </a:schemeClr>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자산</a:t>
                      </a:r>
                    </a:p>
                  </a:txBody>
                  <a:tcPr>
                    <a:solidFill>
                      <a:schemeClr val="bg1">
                        <a:lumMod val="95000"/>
                      </a:schemeClr>
                    </a:solidFill>
                  </a:tcPr>
                </a:tc>
                <a:extLst>
                  <a:ext uri="{0D108BD9-81ED-4DB2-BD59-A6C34878D82A}">
                    <a16:rowId xmlns:a16="http://schemas.microsoft.com/office/drawing/2014/main" val="2789549409"/>
                  </a:ext>
                </a:extLst>
              </a:tr>
            </a:tbl>
          </a:graphicData>
        </a:graphic>
      </p:graphicFrame>
      <p:sp>
        <p:nvSpPr>
          <p:cNvPr id="7" name="TextBox 6">
            <a:extLst>
              <a:ext uri="{FF2B5EF4-FFF2-40B4-BE49-F238E27FC236}">
                <a16:creationId xmlns:a16="http://schemas.microsoft.com/office/drawing/2014/main" id="{885254A4-1823-E2E7-C122-E12689C5A55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283269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88415"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크롤링</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텍스트 상자 53">
            <a:extLst>
              <a:ext uri="{FF2B5EF4-FFF2-40B4-BE49-F238E27FC236}">
                <a16:creationId xmlns:a16="http://schemas.microsoft.com/office/drawing/2014/main" id="{B7DB0CA5-D76E-13E0-908C-63AC44FAFE71}"/>
              </a:ext>
            </a:extLst>
          </p:cNvPr>
          <p:cNvSpPr txBox="1">
            <a:spLocks/>
          </p:cNvSpPr>
          <p:nvPr/>
        </p:nvSpPr>
        <p:spPr>
          <a:xfrm>
            <a:off x="1267581" y="18348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KRX</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 정보시스템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http://data.krx.co.kr</a:t>
            </a:r>
            <a:endParaRPr lang="ko-KR" altLang="en-US" sz="2400"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12">
            <a:extLst>
              <a:ext uri="{FF2B5EF4-FFF2-40B4-BE49-F238E27FC236}">
                <a16:creationId xmlns:a16="http://schemas.microsoft.com/office/drawing/2014/main" id="{6EA52A4A-7C4A-9DB0-2DDA-2C0D8303186D}"/>
              </a:ext>
            </a:extLst>
          </p:cNvPr>
          <p:cNvSpPr txBox="1">
            <a:spLocks/>
          </p:cNvSpPr>
          <p:nvPr/>
        </p:nvSpPr>
        <p:spPr>
          <a:xfrm>
            <a:off x="2938022" y="8961296"/>
            <a:ext cx="8261350" cy="466153"/>
          </a:xfrm>
          <a:prstGeom prst="rect">
            <a:avLst/>
          </a:prstGeom>
        </p:spPr>
        <p:txBody>
          <a:bodyPr vert="horz" wrap="square" lIns="0" tIns="0" rIns="0" bIns="0" numCol="1" rtlCol="1" anchor="t">
            <a:spAutoFit/>
          </a:bodyPr>
          <a:lstStyle/>
          <a:p>
            <a:pPr marL="0" indent="0" latinLnBrk="0">
              <a:lnSpc>
                <a:spcPts val="4160"/>
              </a:lnSpc>
              <a:buFontTx/>
              <a:buNone/>
            </a:pP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KRX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정보시스템에서 </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기본통계</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세부안내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업종분류 현황</a:t>
            </a:r>
            <a:r>
              <a:rPr lang="ko-KR"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AD93C6FE-30AA-A8EA-06C1-D92A0E5660C5}"/>
              </a:ext>
            </a:extLst>
          </p:cNvPr>
          <p:cNvPicPr>
            <a:picLocks noChangeAspect="1"/>
          </p:cNvPicPr>
          <p:nvPr/>
        </p:nvPicPr>
        <p:blipFill>
          <a:blip r:embed="rId3"/>
          <a:stretch>
            <a:fillRect/>
          </a:stretch>
        </p:blipFill>
        <p:spPr>
          <a:xfrm>
            <a:off x="1232945" y="2810156"/>
            <a:ext cx="7638414" cy="6310690"/>
          </a:xfrm>
          <a:prstGeom prst="rect">
            <a:avLst/>
          </a:prstGeom>
        </p:spPr>
      </p:pic>
      <p:sp>
        <p:nvSpPr>
          <p:cNvPr id="14" name="도형 36">
            <a:extLst>
              <a:ext uri="{FF2B5EF4-FFF2-40B4-BE49-F238E27FC236}">
                <a16:creationId xmlns:a16="http://schemas.microsoft.com/office/drawing/2014/main" id="{93800973-5EA0-4C1F-262F-67C694BD50D4}"/>
              </a:ext>
            </a:extLst>
          </p:cNvPr>
          <p:cNvSpPr>
            <a:spLocks/>
          </p:cNvSpPr>
          <p:nvPr/>
        </p:nvSpPr>
        <p:spPr>
          <a:xfrm>
            <a:off x="7520598" y="4904256"/>
            <a:ext cx="937601" cy="391644"/>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도형 39">
            <a:extLst>
              <a:ext uri="{FF2B5EF4-FFF2-40B4-BE49-F238E27FC236}">
                <a16:creationId xmlns:a16="http://schemas.microsoft.com/office/drawing/2014/main" id="{1CA9A995-1513-6681-0B6D-787EC3E3EB29}"/>
              </a:ext>
            </a:extLst>
          </p:cNvPr>
          <p:cNvSpPr>
            <a:spLocks/>
          </p:cNvSpPr>
          <p:nvPr/>
        </p:nvSpPr>
        <p:spPr>
          <a:xfrm rot="3120000">
            <a:off x="7018448" y="4385949"/>
            <a:ext cx="689892" cy="244113"/>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3" name="TextBox 22">
            <a:extLst>
              <a:ext uri="{FF2B5EF4-FFF2-40B4-BE49-F238E27FC236}">
                <a16:creationId xmlns:a16="http://schemas.microsoft.com/office/drawing/2014/main" id="{999CE828-AF85-27DE-7F5E-FBEDCF92B838}"/>
              </a:ext>
            </a:extLst>
          </p:cNvPr>
          <p:cNvSpPr txBox="1"/>
          <p:nvPr/>
        </p:nvSpPr>
        <p:spPr>
          <a:xfrm>
            <a:off x="10323871" y="3083848"/>
            <a:ext cx="915092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URL(generate)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원하는 항목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쿼리</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제출하면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29" name="Picture 28">
            <a:extLst>
              <a:ext uri="{FF2B5EF4-FFF2-40B4-BE49-F238E27FC236}">
                <a16:creationId xmlns:a16="http://schemas.microsoft.com/office/drawing/2014/main" id="{D0180A89-7044-DEE4-A7FC-E474261DA46B}"/>
              </a:ext>
            </a:extLst>
          </p:cNvPr>
          <p:cNvPicPr>
            <a:picLocks noChangeAspect="1"/>
          </p:cNvPicPr>
          <p:nvPr/>
        </p:nvPicPr>
        <p:blipFill>
          <a:blip r:embed="rId4"/>
          <a:stretch>
            <a:fillRect/>
          </a:stretch>
        </p:blipFill>
        <p:spPr>
          <a:xfrm>
            <a:off x="9677400" y="4889886"/>
            <a:ext cx="7892104" cy="2274417"/>
          </a:xfrm>
          <a:prstGeom prst="rect">
            <a:avLst/>
          </a:prstGeom>
        </p:spPr>
      </p:pic>
      <p:sp>
        <p:nvSpPr>
          <p:cNvPr id="30" name="도형 36">
            <a:extLst>
              <a:ext uri="{FF2B5EF4-FFF2-40B4-BE49-F238E27FC236}">
                <a16:creationId xmlns:a16="http://schemas.microsoft.com/office/drawing/2014/main" id="{2BF403BE-EC26-9EE3-BC28-94E47D497C2D}"/>
              </a:ext>
            </a:extLst>
          </p:cNvPr>
          <p:cNvSpPr>
            <a:spLocks/>
          </p:cNvSpPr>
          <p:nvPr/>
        </p:nvSpPr>
        <p:spPr>
          <a:xfrm>
            <a:off x="14248636" y="5650380"/>
            <a:ext cx="3328242" cy="425694"/>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32" name="Picture 31">
            <a:extLst>
              <a:ext uri="{FF2B5EF4-FFF2-40B4-BE49-F238E27FC236}">
                <a16:creationId xmlns:a16="http://schemas.microsoft.com/office/drawing/2014/main" id="{BB6F43EC-5016-8267-F1E3-32132E1D8BAE}"/>
              </a:ext>
            </a:extLst>
          </p:cNvPr>
          <p:cNvPicPr>
            <a:picLocks noChangeAspect="1"/>
          </p:cNvPicPr>
          <p:nvPr/>
        </p:nvPicPr>
        <p:blipFill>
          <a:blip r:embed="rId5"/>
          <a:stretch>
            <a:fillRect/>
          </a:stretch>
        </p:blipFill>
        <p:spPr>
          <a:xfrm>
            <a:off x="9673389" y="7345971"/>
            <a:ext cx="5404120" cy="2489539"/>
          </a:xfrm>
          <a:prstGeom prst="rect">
            <a:avLst/>
          </a:prstGeom>
        </p:spPr>
      </p:pic>
      <p:pic>
        <p:nvPicPr>
          <p:cNvPr id="37" name="Picture 6">
            <a:extLst>
              <a:ext uri="{FF2B5EF4-FFF2-40B4-BE49-F238E27FC236}">
                <a16:creationId xmlns:a16="http://schemas.microsoft.com/office/drawing/2014/main" id="{6240BC8E-A47B-4936-BE60-109C90783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7400" y="2346150"/>
            <a:ext cx="8261350" cy="279607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7A4A93E-AC80-6A22-E31E-9A8AB2A0D799}"/>
              </a:ext>
            </a:extLst>
          </p:cNvPr>
          <p:cNvSpPr txBox="1"/>
          <p:nvPr/>
        </p:nvSpPr>
        <p:spPr>
          <a:xfrm>
            <a:off x="10057171" y="2668622"/>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39" name="TextBox 38">
            <a:extLst>
              <a:ext uri="{FF2B5EF4-FFF2-40B4-BE49-F238E27FC236}">
                <a16:creationId xmlns:a16="http://schemas.microsoft.com/office/drawing/2014/main" id="{E02AEEFE-67D3-8FC2-CBFD-E432317A5778}"/>
              </a:ext>
            </a:extLst>
          </p:cNvPr>
          <p:cNvSpPr txBox="1"/>
          <p:nvPr/>
        </p:nvSpPr>
        <p:spPr>
          <a:xfrm>
            <a:off x="10057171" y="3127300"/>
            <a:ext cx="915092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URL(generate)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원하는 항목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쿼리</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제출하면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40" name="TextBox 39">
            <a:extLst>
              <a:ext uri="{FF2B5EF4-FFF2-40B4-BE49-F238E27FC236}">
                <a16:creationId xmlns:a16="http://schemas.microsoft.com/office/drawing/2014/main" id="{67CB1BB5-F34F-A480-5C6F-C52A656A9D05}"/>
              </a:ext>
            </a:extLst>
          </p:cNvPr>
          <p:cNvSpPr txBox="1"/>
          <p:nvPr/>
        </p:nvSpPr>
        <p:spPr>
          <a:xfrm>
            <a:off x="10044880" y="4021631"/>
            <a:ext cx="735249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URL(download)</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p:txBody>
      </p:sp>
      <p:sp>
        <p:nvSpPr>
          <p:cNvPr id="9" name="TextBox 8">
            <a:extLst>
              <a:ext uri="{FF2B5EF4-FFF2-40B4-BE49-F238E27FC236}">
                <a16:creationId xmlns:a16="http://schemas.microsoft.com/office/drawing/2014/main" id="{21512029-63F2-4F37-8B0A-F277CADB0FD5}"/>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
        <p:nvSpPr>
          <p:cNvPr id="10" name="Rectangle 9">
            <a:extLst>
              <a:ext uri="{FF2B5EF4-FFF2-40B4-BE49-F238E27FC236}">
                <a16:creationId xmlns:a16="http://schemas.microsoft.com/office/drawing/2014/main" id="{B240A375-4741-D456-9B46-EC77ABFA502B}"/>
              </a:ext>
            </a:extLst>
          </p:cNvPr>
          <p:cNvSpPr/>
          <p:nvPr/>
        </p:nvSpPr>
        <p:spPr>
          <a:xfrm>
            <a:off x="9677400" y="7962900"/>
            <a:ext cx="3581400" cy="1924396"/>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44384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 검증</a:t>
            </a:r>
          </a:p>
        </p:txBody>
      </p:sp>
      <p:sp>
        <p:nvSpPr>
          <p:cNvPr id="9" name="TextBox 8">
            <a:extLst>
              <a:ext uri="{FF2B5EF4-FFF2-40B4-BE49-F238E27FC236}">
                <a16:creationId xmlns:a16="http://schemas.microsoft.com/office/drawing/2014/main" id="{7C5A093A-65BE-DDE7-BD44-DEBADA00A120}"/>
              </a:ext>
            </a:extLst>
          </p:cNvPr>
          <p:cNvSpPr txBox="1"/>
          <p:nvPr/>
        </p:nvSpPr>
        <p:spPr>
          <a:xfrm>
            <a:off x="4038600" y="3519540"/>
            <a:ext cx="7848600" cy="664156"/>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우량주 효과</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2" name="Picture 11">
            <a:extLst>
              <a:ext uri="{FF2B5EF4-FFF2-40B4-BE49-F238E27FC236}">
                <a16:creationId xmlns:a16="http://schemas.microsoft.com/office/drawing/2014/main" id="{B83012D4-D607-9212-D7D1-575EACDAD1EA}"/>
              </a:ext>
            </a:extLst>
          </p:cNvPr>
          <p:cNvPicPr>
            <a:picLocks noChangeAspect="1"/>
          </p:cNvPicPr>
          <p:nvPr/>
        </p:nvPicPr>
        <p:blipFill>
          <a:blip r:embed="rId3"/>
          <a:stretch>
            <a:fillRect/>
          </a:stretch>
        </p:blipFill>
        <p:spPr>
          <a:xfrm>
            <a:off x="1381321" y="3081468"/>
            <a:ext cx="9338114" cy="6043674"/>
          </a:xfrm>
          <a:prstGeom prst="rect">
            <a:avLst/>
          </a:prstGeom>
        </p:spPr>
      </p:pic>
      <p:pic>
        <p:nvPicPr>
          <p:cNvPr id="14" name="Picture 13">
            <a:extLst>
              <a:ext uri="{FF2B5EF4-FFF2-40B4-BE49-F238E27FC236}">
                <a16:creationId xmlns:a16="http://schemas.microsoft.com/office/drawing/2014/main" id="{72C9AA92-2238-3193-7D06-A1FFE388008E}"/>
              </a:ext>
            </a:extLst>
          </p:cNvPr>
          <p:cNvPicPr>
            <a:picLocks noChangeAspect="1"/>
          </p:cNvPicPr>
          <p:nvPr/>
        </p:nvPicPr>
        <p:blipFill>
          <a:blip r:embed="rId4"/>
          <a:stretch>
            <a:fillRect/>
          </a:stretch>
        </p:blipFill>
        <p:spPr>
          <a:xfrm>
            <a:off x="11595246" y="3492975"/>
            <a:ext cx="5898465" cy="1734842"/>
          </a:xfrm>
          <a:prstGeom prst="rect">
            <a:avLst/>
          </a:prstGeom>
        </p:spPr>
      </p:pic>
      <p:sp>
        <p:nvSpPr>
          <p:cNvPr id="5" name="TextBox 4">
            <a:extLst>
              <a:ext uri="{FF2B5EF4-FFF2-40B4-BE49-F238E27FC236}">
                <a16:creationId xmlns:a16="http://schemas.microsoft.com/office/drawing/2014/main" id="{C7B14310-B559-A5E1-850B-EB044B6E67B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
        <p:nvSpPr>
          <p:cNvPr id="7" name="Rectangle 6">
            <a:extLst>
              <a:ext uri="{FF2B5EF4-FFF2-40B4-BE49-F238E27FC236}">
                <a16:creationId xmlns:a16="http://schemas.microsoft.com/office/drawing/2014/main" id="{4E25AD84-AAD5-2414-8DC0-0D390F63097E}"/>
              </a:ext>
            </a:extLst>
          </p:cNvPr>
          <p:cNvSpPr/>
          <p:nvPr/>
        </p:nvSpPr>
        <p:spPr>
          <a:xfrm>
            <a:off x="16687800" y="3492975"/>
            <a:ext cx="805911" cy="1734842"/>
          </a:xfrm>
          <a:prstGeom prst="rect">
            <a:avLst/>
          </a:prstGeom>
          <a:noFill/>
          <a:ln w="28575">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85222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4</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텍스트 상자 53">
            <a:extLst>
              <a:ext uri="{FF2B5EF4-FFF2-40B4-BE49-F238E27FC236}">
                <a16:creationId xmlns:a16="http://schemas.microsoft.com/office/drawing/2014/main" id="{C3850C5F-8053-C0F9-7F58-01D1A81531E0}"/>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우량성</a:t>
            </a: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전략 포트폴리오</a:t>
            </a:r>
          </a:p>
        </p:txBody>
      </p:sp>
      <p:sp>
        <p:nvSpPr>
          <p:cNvPr id="9" name="TextBox 8">
            <a:extLst>
              <a:ext uri="{FF2B5EF4-FFF2-40B4-BE49-F238E27FC236}">
                <a16:creationId xmlns:a16="http://schemas.microsoft.com/office/drawing/2014/main" id="{7C5A093A-65BE-DDE7-BD44-DEBADA00A120}"/>
              </a:ext>
            </a:extLst>
          </p:cNvPr>
          <p:cNvSpPr txBox="1"/>
          <p:nvPr/>
        </p:nvSpPr>
        <p:spPr>
          <a:xfrm>
            <a:off x="4038600" y="3519540"/>
            <a:ext cx="7848600" cy="664156"/>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우량주 효과</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5B824572-0D77-ACF4-5002-34F6540B159B}"/>
              </a:ext>
            </a:extLst>
          </p:cNvPr>
          <p:cNvPicPr>
            <a:picLocks noChangeAspect="1"/>
          </p:cNvPicPr>
          <p:nvPr/>
        </p:nvPicPr>
        <p:blipFill>
          <a:blip r:embed="rId3"/>
          <a:stretch>
            <a:fillRect/>
          </a:stretch>
        </p:blipFill>
        <p:spPr>
          <a:xfrm>
            <a:off x="1838100" y="2793324"/>
            <a:ext cx="7101586" cy="6085346"/>
          </a:xfrm>
          <a:prstGeom prst="rect">
            <a:avLst/>
          </a:prstGeom>
        </p:spPr>
      </p:pic>
      <p:pic>
        <p:nvPicPr>
          <p:cNvPr id="13" name="Picture 12">
            <a:extLst>
              <a:ext uri="{FF2B5EF4-FFF2-40B4-BE49-F238E27FC236}">
                <a16:creationId xmlns:a16="http://schemas.microsoft.com/office/drawing/2014/main" id="{834107BA-A100-DA80-5AF9-7FAE7DFD3EBB}"/>
              </a:ext>
            </a:extLst>
          </p:cNvPr>
          <p:cNvPicPr>
            <a:picLocks noChangeAspect="1"/>
          </p:cNvPicPr>
          <p:nvPr/>
        </p:nvPicPr>
        <p:blipFill>
          <a:blip r:embed="rId4"/>
          <a:stretch>
            <a:fillRect/>
          </a:stretch>
        </p:blipFill>
        <p:spPr>
          <a:xfrm>
            <a:off x="11383628" y="2489461"/>
            <a:ext cx="5121165" cy="7134400"/>
          </a:xfrm>
          <a:prstGeom prst="rect">
            <a:avLst/>
          </a:prstGeom>
        </p:spPr>
      </p:pic>
      <p:sp>
        <p:nvSpPr>
          <p:cNvPr id="5" name="TextBox 4">
            <a:extLst>
              <a:ext uri="{FF2B5EF4-FFF2-40B4-BE49-F238E27FC236}">
                <a16:creationId xmlns:a16="http://schemas.microsoft.com/office/drawing/2014/main" id="{4DF0989D-0C96-585D-4A5F-3233B618DC9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PART4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퀀트 전략을 통한 종목선정</a:t>
            </a:r>
          </a:p>
        </p:txBody>
      </p:sp>
    </p:spTree>
    <p:extLst>
      <p:ext uri="{BB962C8B-B14F-4D97-AF65-F5344CB8AC3E}">
        <p14:creationId xmlns:p14="http://schemas.microsoft.com/office/powerpoint/2010/main" val="1893007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F976B6-C10E-3054-C6EC-9785666F3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90" cy="10287000"/>
          </a:xfrm>
          <a:prstGeom prst="rect">
            <a:avLst/>
          </a:prstGeom>
        </p:spPr>
      </p:pic>
      <p:grpSp>
        <p:nvGrpSpPr>
          <p:cNvPr id="2" name="Group 2"/>
          <p:cNvGrpSpPr/>
          <p:nvPr/>
        </p:nvGrpSpPr>
        <p:grpSpPr>
          <a:xfrm>
            <a:off x="0" y="0"/>
            <a:ext cx="8301990" cy="10287000"/>
            <a:chOff x="0" y="0"/>
            <a:chExt cx="8301990" cy="10287000"/>
          </a:xfrm>
          <a:solidFill>
            <a:schemeClr val="tx1">
              <a:alpha val="40000"/>
            </a:schemeClr>
          </a:solidFill>
        </p:grpSpPr>
        <p:sp>
          <p:nvSpPr>
            <p:cNvPr id="3" name="Freeform 3"/>
            <p:cNvSpPr/>
            <p:nvPr/>
          </p:nvSpPr>
          <p:spPr>
            <a:xfrm>
              <a:off x="0" y="0"/>
              <a:ext cx="8301990" cy="102870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5</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2840649"/>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 </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latin typeface="Pretendard Variable" panose="02000003000000020004" pitchFamily="2" charset="-127"/>
                <a:ea typeface="Pretendard Variable" panose="02000003000000020004" pitchFamily="2" charset="-127"/>
                <a:cs typeface="Pretendard Variable" panose="02000003000000020004" pitchFamily="2" charset="-127"/>
              </a:rPr>
              <a:t>팩터 결합 방법</a:t>
            </a:r>
            <a:endParaRPr lang="en-US" altLang="ko-KR" sz="32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최종 포트폴리오</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3425652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660604AC-151F-1E6C-0D45-DF091B4D0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754510"/>
            <a:ext cx="12344400" cy="6745607"/>
          </a:xfrm>
          <a:prstGeom prst="rect">
            <a:avLst/>
          </a:prstGeom>
          <a:noFill/>
          <a:extLst>
            <a:ext uri="{909E8E84-426E-40DD-AFC4-6F175D3DCCD1}">
              <a14:hiddenFill xmlns:a14="http://schemas.microsoft.com/office/drawing/2010/main">
                <a:solidFill>
                  <a:srgbClr val="FFFFFF"/>
                </a:solidFill>
              </a14:hiddenFill>
            </a:ext>
          </a:extLst>
        </p:spPr>
      </p:pic>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5" name="TextBox 14">
            <a:extLst>
              <a:ext uri="{FF2B5EF4-FFF2-40B4-BE49-F238E27FC236}">
                <a16:creationId xmlns:a16="http://schemas.microsoft.com/office/drawing/2014/main" id="{289A2135-F2AC-FC5D-567F-0F1E2B226262}"/>
              </a:ext>
            </a:extLst>
          </p:cNvPr>
          <p:cNvSpPr txBox="1"/>
          <p:nvPr/>
        </p:nvSpPr>
        <p:spPr>
          <a:xfrm>
            <a:off x="3908258" y="3730442"/>
            <a:ext cx="10242884" cy="5188472"/>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투자 세계에서는 단일 요소만 고려해 투자하기보다 여러 요소를 함께 고려하는 </a:t>
            </a:r>
            <a:r>
              <a:rPr lang="ko-KR" altLang="en-US" sz="28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멀티팩터</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접근법이 더 효과적인 포트폴리오를 만들 수 있게 해줌</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중에서도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밸류</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와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품질</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결합한 방식은 특히 인기 있는 전략 중 하나이며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조엘 그린블라트의 </a:t>
            </a:r>
            <a:r>
              <a:rPr lang="ko-KR" altLang="en-US" sz="2800" b="0" i="0" dirty="0">
                <a:solidFill>
                  <a:schemeClr val="bg1"/>
                </a:solidFill>
                <a:effectLst/>
                <a:highlight>
                  <a:srgbClr val="D92958"/>
                </a:highlight>
                <a:latin typeface="Pretendard Variable" panose="02000003000000020004" pitchFamily="2" charset="-127"/>
                <a:ea typeface="Pretendard Variable" panose="02000003000000020004" pitchFamily="2" charset="-127"/>
                <a:cs typeface="Pretendard Variable" panose="02000003000000020004" pitchFamily="2" charset="-127"/>
              </a:rPr>
              <a:t>마법공식</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이를 대표함</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전략의 핵심은 좋은 기업</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퀄리티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을 적절한 가격</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밸류</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에 구매하는 것</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6C42E894-F46B-2725-3B98-F82C839FF7B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112273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660604AC-151F-1E6C-0D45-DF091B4D0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78219"/>
            <a:ext cx="12344400" cy="6921898"/>
          </a:xfrm>
          <a:prstGeom prst="rect">
            <a:avLst/>
          </a:prstGeom>
          <a:noFill/>
          <a:extLst>
            <a:ext uri="{909E8E84-426E-40DD-AFC4-6F175D3DCCD1}">
              <a14:hiddenFill xmlns:a14="http://schemas.microsoft.com/office/drawing/2010/main">
                <a:solidFill>
                  <a:srgbClr val="FFFFFF"/>
                </a:solidFill>
              </a14:hiddenFill>
            </a:ext>
          </a:extLst>
        </p:spPr>
      </p:pic>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1" name="TextBox 10">
            <a:extLst>
              <a:ext uri="{FF2B5EF4-FFF2-40B4-BE49-F238E27FC236}">
                <a16:creationId xmlns:a16="http://schemas.microsoft.com/office/drawing/2014/main" id="{3A85128F-7A4C-6F79-DBBF-E956F7FAF0B6}"/>
              </a:ext>
            </a:extLst>
          </p:cNvPr>
          <p:cNvSpPr txBox="1"/>
          <p:nvPr/>
        </p:nvSpPr>
        <p:spPr>
          <a:xfrm>
            <a:off x="3902242" y="3377565"/>
            <a:ext cx="10363200" cy="5516960"/>
          </a:xfrm>
          <a:prstGeom prst="rect">
            <a:avLst/>
          </a:prstGeom>
          <a:noFill/>
        </p:spPr>
        <p:txBody>
          <a:bodyPr wrap="square">
            <a:spAutoFit/>
          </a:bodyPr>
          <a:lstStyle/>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밸류 팩터와 퀄리티 팩터는 종종 서로 반대되는 경향</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가치주는 흔히 시장에서 외면 받고 저평가되는 경향이 있어</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이에 대한 보상으로 높은 수익률을 제공</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반면</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우량주에는 사람들이 높은 프리미엄을 지불하는 경향이 있기 때문에 퀄리티 팩터 역시 높은 수익률을 냄</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마치 동전의 두 면과 같은데</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장기적으로 보면 가치주와 우량주 모두 좋은 성과를 보여줌</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89170677-3C72-6151-7B23-DAAADA1BBAA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392461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D75DA4CF-D042-15B7-C699-D642BBB03098}"/>
              </a:ext>
            </a:extLst>
          </p:cNvPr>
          <p:cNvSpPr txBox="1"/>
          <p:nvPr/>
        </p:nvSpPr>
        <p:spPr>
          <a:xfrm>
            <a:off x="4022558" y="4367860"/>
            <a:ext cx="9834257" cy="1956818"/>
          </a:xfrm>
          <a:prstGeom prst="rect">
            <a:avLst/>
          </a:prstGeom>
          <a:noFill/>
        </p:spPr>
        <p:txBody>
          <a:bodyPr wrap="square">
            <a:spAutoFit/>
          </a:bodyPr>
          <a:lstStyle/>
          <a:p>
            <a:pPr>
              <a:lnSpc>
                <a:spcPct val="150000"/>
              </a:lnSpc>
            </a:pP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많은 투자자들이 수익성이 높은 기업을 보고</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그 수익이 곧 정상적인 수준으로 돌아갈 것으로 예상하지만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실상은</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이런 우량 기업들이 계속해서 높은 수익을 내는 경우가 많다</a:t>
            </a:r>
            <a:endPar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8" name="Picture 7">
            <a:extLst>
              <a:ext uri="{FF2B5EF4-FFF2-40B4-BE49-F238E27FC236}">
                <a16:creationId xmlns:a16="http://schemas.microsoft.com/office/drawing/2014/main" id="{878315DA-2269-7B15-C109-0B6BF68BA995}"/>
              </a:ext>
            </a:extLst>
          </p:cNvPr>
          <p:cNvPicPr>
            <a:picLocks noChangeAspect="1"/>
          </p:cNvPicPr>
          <p:nvPr/>
        </p:nvPicPr>
        <p:blipFill>
          <a:blip r:embed="rId3"/>
          <a:stretch>
            <a:fillRect/>
          </a:stretch>
        </p:blipFill>
        <p:spPr>
          <a:xfrm>
            <a:off x="1676400" y="2317180"/>
            <a:ext cx="6801853" cy="7316467"/>
          </a:xfrm>
          <a:prstGeom prst="rect">
            <a:avLst/>
          </a:prstGeom>
        </p:spPr>
      </p:pic>
      <p:pic>
        <p:nvPicPr>
          <p:cNvPr id="15" name="Picture 14">
            <a:extLst>
              <a:ext uri="{FF2B5EF4-FFF2-40B4-BE49-F238E27FC236}">
                <a16:creationId xmlns:a16="http://schemas.microsoft.com/office/drawing/2014/main" id="{15132B54-52D3-04D7-E944-704E183FB38F}"/>
              </a:ext>
            </a:extLst>
          </p:cNvPr>
          <p:cNvPicPr>
            <a:picLocks noChangeAspect="1"/>
          </p:cNvPicPr>
          <p:nvPr/>
        </p:nvPicPr>
        <p:blipFill>
          <a:blip r:embed="rId4"/>
          <a:stretch>
            <a:fillRect/>
          </a:stretch>
        </p:blipFill>
        <p:spPr>
          <a:xfrm>
            <a:off x="9524999" y="2317180"/>
            <a:ext cx="4154245" cy="1734505"/>
          </a:xfrm>
          <a:prstGeom prst="rect">
            <a:avLst/>
          </a:prstGeom>
        </p:spPr>
      </p:pic>
      <p:pic>
        <p:nvPicPr>
          <p:cNvPr id="19" name="Picture 18">
            <a:extLst>
              <a:ext uri="{FF2B5EF4-FFF2-40B4-BE49-F238E27FC236}">
                <a16:creationId xmlns:a16="http://schemas.microsoft.com/office/drawing/2014/main" id="{18CFDAFB-0370-C64B-8A35-7B403D8D731C}"/>
              </a:ext>
            </a:extLst>
          </p:cNvPr>
          <p:cNvPicPr>
            <a:picLocks noChangeAspect="1"/>
          </p:cNvPicPr>
          <p:nvPr/>
        </p:nvPicPr>
        <p:blipFill>
          <a:blip r:embed="rId5"/>
          <a:stretch>
            <a:fillRect/>
          </a:stretch>
        </p:blipFill>
        <p:spPr>
          <a:xfrm>
            <a:off x="9144000" y="4454224"/>
            <a:ext cx="8783276" cy="5439534"/>
          </a:xfrm>
          <a:prstGeom prst="rect">
            <a:avLst/>
          </a:prstGeom>
        </p:spPr>
      </p:pic>
      <p:sp>
        <p:nvSpPr>
          <p:cNvPr id="7" name="TextBox 6">
            <a:extLst>
              <a:ext uri="{FF2B5EF4-FFF2-40B4-BE49-F238E27FC236}">
                <a16:creationId xmlns:a16="http://schemas.microsoft.com/office/drawing/2014/main" id="{66C0FD7D-B84E-C5D4-DDC6-F55000A945F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972207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1" name="Picture 10">
            <a:extLst>
              <a:ext uri="{FF2B5EF4-FFF2-40B4-BE49-F238E27FC236}">
                <a16:creationId xmlns:a16="http://schemas.microsoft.com/office/drawing/2014/main" id="{3B9E3DC1-8DDA-03D3-9F5F-4F6D0BCAA8B6}"/>
              </a:ext>
            </a:extLst>
          </p:cNvPr>
          <p:cNvPicPr>
            <a:picLocks noChangeAspect="1"/>
          </p:cNvPicPr>
          <p:nvPr/>
        </p:nvPicPr>
        <p:blipFill>
          <a:blip r:embed="rId3"/>
          <a:stretch>
            <a:fillRect/>
          </a:stretch>
        </p:blipFill>
        <p:spPr>
          <a:xfrm>
            <a:off x="3581400" y="2894033"/>
            <a:ext cx="10041022" cy="6434451"/>
          </a:xfrm>
          <a:prstGeom prst="rect">
            <a:avLst/>
          </a:prstGeom>
        </p:spPr>
      </p:pic>
      <p:sp>
        <p:nvSpPr>
          <p:cNvPr id="7" name="TextBox 6">
            <a:extLst>
              <a:ext uri="{FF2B5EF4-FFF2-40B4-BE49-F238E27FC236}">
                <a16:creationId xmlns:a16="http://schemas.microsoft.com/office/drawing/2014/main" id="{CFB53E55-AB4F-501D-3A3B-7A6B0CBC566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382934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7" name="Picture 6">
            <a:extLst>
              <a:ext uri="{FF2B5EF4-FFF2-40B4-BE49-F238E27FC236}">
                <a16:creationId xmlns:a16="http://schemas.microsoft.com/office/drawing/2014/main" id="{632E4AFC-E62D-EA39-E1DB-D920ED27076C}"/>
              </a:ext>
            </a:extLst>
          </p:cNvPr>
          <p:cNvPicPr>
            <a:picLocks noChangeAspect="1"/>
          </p:cNvPicPr>
          <p:nvPr/>
        </p:nvPicPr>
        <p:blipFill>
          <a:blip r:embed="rId3"/>
          <a:stretch>
            <a:fillRect/>
          </a:stretch>
        </p:blipFill>
        <p:spPr>
          <a:xfrm>
            <a:off x="2575877" y="2563310"/>
            <a:ext cx="3810000" cy="6744562"/>
          </a:xfrm>
          <a:prstGeom prst="rect">
            <a:avLst/>
          </a:prstGeom>
        </p:spPr>
      </p:pic>
      <p:sp>
        <p:nvSpPr>
          <p:cNvPr id="8" name="TextBox 7">
            <a:extLst>
              <a:ext uri="{FF2B5EF4-FFF2-40B4-BE49-F238E27FC236}">
                <a16:creationId xmlns:a16="http://schemas.microsoft.com/office/drawing/2014/main" id="{27C4CC5A-E350-4327-4F4D-4170515F570F}"/>
              </a:ext>
            </a:extLst>
          </p:cNvPr>
          <p:cNvSpPr txBox="1"/>
          <p:nvPr/>
        </p:nvSpPr>
        <p:spPr>
          <a:xfrm>
            <a:off x="4480877" y="9349237"/>
            <a:ext cx="6477000" cy="430887"/>
          </a:xfrm>
          <a:prstGeom prst="rect">
            <a:avLst/>
          </a:prstGeom>
          <a:noFill/>
        </p:spPr>
        <p:txBody>
          <a:bodyPr wrap="square" rtlCol="0">
            <a:spAutoFit/>
          </a:bodyPr>
          <a:lstStyle/>
          <a:p>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Joel</a:t>
            </a:r>
            <a:r>
              <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Greenblatt</a:t>
            </a:r>
            <a:endParaRPr lang="ko-KR" altLang="en-US" sz="2200" b="1"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0FABB373-2AD8-EBFC-BCA2-2E352E2A6C62}"/>
              </a:ext>
            </a:extLst>
          </p:cNvPr>
          <p:cNvPicPr>
            <a:picLocks noChangeAspect="1"/>
          </p:cNvPicPr>
          <p:nvPr/>
        </p:nvPicPr>
        <p:blipFill>
          <a:blip r:embed="rId4"/>
          <a:stretch>
            <a:fillRect/>
          </a:stretch>
        </p:blipFill>
        <p:spPr>
          <a:xfrm>
            <a:off x="10261577" y="2755384"/>
            <a:ext cx="4596346" cy="6518210"/>
          </a:xfrm>
          <a:prstGeom prst="rect">
            <a:avLst/>
          </a:prstGeom>
        </p:spPr>
      </p:pic>
      <p:sp>
        <p:nvSpPr>
          <p:cNvPr id="9" name="TextBox 8">
            <a:extLst>
              <a:ext uri="{FF2B5EF4-FFF2-40B4-BE49-F238E27FC236}">
                <a16:creationId xmlns:a16="http://schemas.microsoft.com/office/drawing/2014/main" id="{7E3526C4-9A21-4FD5-D232-E8FB0FC876E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595093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99618508-1506-1777-92DF-22196D790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78219"/>
            <a:ext cx="12344400" cy="69218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43FA12-49E0-5D30-7CF7-BCB8F9B0E4EB}"/>
              </a:ext>
            </a:extLst>
          </p:cNvPr>
          <p:cNvSpPr txBox="1"/>
          <p:nvPr/>
        </p:nvSpPr>
        <p:spPr>
          <a:xfrm>
            <a:off x="3902242" y="3211438"/>
            <a:ext cx="10363200" cy="5655459"/>
          </a:xfrm>
          <a:prstGeom prst="rect">
            <a:avLst/>
          </a:prstGeom>
          <a:noFill/>
        </p:spPr>
        <p:txBody>
          <a:bodyPr wrap="square">
            <a:spAutoFit/>
          </a:bodyPr>
          <a:lstStyle/>
          <a:p>
            <a:pPr marL="514350" indent="-514350">
              <a:lnSpc>
                <a:spcPct val="150000"/>
              </a:lnSpc>
              <a:buAutoNum type="arabicPeriod"/>
            </a:pP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이익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(Earnings Yield)</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기업의 가치로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PER(</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주가수익비율</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역수와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밸류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투하자본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(Return on Capital)</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투자한 자본으로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ROE(</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자기자본이익률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와도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마법 공식은 이 두 가지 지표의 순위를 각각 구한 뒤 순위의 합 기준 상위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30~50</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 종목을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년간 보유한 후 리밸런싱</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A340479C-0285-24E8-E6A2-E641A136794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684490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1" name="TextBox 10">
            <a:extLst>
              <a:ext uri="{FF2B5EF4-FFF2-40B4-BE49-F238E27FC236}">
                <a16:creationId xmlns:a16="http://schemas.microsoft.com/office/drawing/2014/main" id="{2343FA12-49E0-5D30-7CF7-BCB8F9B0E4EB}"/>
              </a:ext>
            </a:extLst>
          </p:cNvPr>
          <p:cNvSpPr txBox="1"/>
          <p:nvPr/>
        </p:nvSpPr>
        <p:spPr>
          <a:xfrm>
            <a:off x="3962400" y="3211436"/>
            <a:ext cx="10363200" cy="5655459"/>
          </a:xfrm>
          <a:prstGeom prst="rect">
            <a:avLst/>
          </a:prstGeom>
          <a:noFill/>
        </p:spPr>
        <p:txBody>
          <a:bodyPr wrap="square">
            <a:spAutoFit/>
          </a:bodyPr>
          <a:lstStyle/>
          <a:p>
            <a:pPr marL="514350" indent="-514350">
              <a:lnSpc>
                <a:spcPct val="150000"/>
              </a:lnSpc>
              <a:buAutoNum type="arabicPeriod"/>
            </a:pP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이익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(Earnings Yield)</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기업의 가치로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PER(</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주가수익비율</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의 역수와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밸류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투하자본 수익률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(Return on Capital)</a:t>
            </a: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기업의 수익을 투자한 자본으로 나눈 값</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이는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ROE(</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자기자본이익률</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와도 비슷하며</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퀄리티 지표 중 하나</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마법 공식은 이 두 가지 지표의 순위를 각각 구한 뒤 순위의 합 기준 상위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30~50</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 종목을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년간 보유한 후 리밸런싱</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graphicFrame>
        <p:nvGraphicFramePr>
          <p:cNvPr id="5" name="Table 4">
            <a:extLst>
              <a:ext uri="{FF2B5EF4-FFF2-40B4-BE49-F238E27FC236}">
                <a16:creationId xmlns:a16="http://schemas.microsoft.com/office/drawing/2014/main" id="{D407E29D-21F5-8299-FF49-585B7EB2491C}"/>
              </a:ext>
            </a:extLst>
          </p:cNvPr>
          <p:cNvGraphicFramePr>
            <a:graphicFrameLocks noGrp="1"/>
          </p:cNvGraphicFramePr>
          <p:nvPr>
            <p:extLst>
              <p:ext uri="{D42A27DB-BD31-4B8C-83A1-F6EECF244321}">
                <p14:modId xmlns:p14="http://schemas.microsoft.com/office/powerpoint/2010/main" val="2283663833"/>
              </p:ext>
            </p:extLst>
          </p:nvPr>
        </p:nvGraphicFramePr>
        <p:xfrm>
          <a:off x="2476500" y="3924300"/>
          <a:ext cx="13335000" cy="3806826"/>
        </p:xfrm>
        <a:graphic>
          <a:graphicData uri="http://schemas.openxmlformats.org/drawingml/2006/table">
            <a:tbl>
              <a:tblPr firstRow="1" bandRow="1">
                <a:tableStyleId>{5C22544A-7EE6-4342-B048-85BDC9FD1C3A}</a:tableStyleId>
              </a:tblPr>
              <a:tblGrid>
                <a:gridCol w="2296093">
                  <a:extLst>
                    <a:ext uri="{9D8B030D-6E8A-4147-A177-3AD203B41FA5}">
                      <a16:colId xmlns:a16="http://schemas.microsoft.com/office/drawing/2014/main" val="3950913471"/>
                    </a:ext>
                  </a:extLst>
                </a:gridCol>
                <a:gridCol w="5241082">
                  <a:extLst>
                    <a:ext uri="{9D8B030D-6E8A-4147-A177-3AD203B41FA5}">
                      <a16:colId xmlns:a16="http://schemas.microsoft.com/office/drawing/2014/main" val="1525241389"/>
                    </a:ext>
                  </a:extLst>
                </a:gridCol>
                <a:gridCol w="5797825">
                  <a:extLst>
                    <a:ext uri="{9D8B030D-6E8A-4147-A177-3AD203B41FA5}">
                      <a16:colId xmlns:a16="http://schemas.microsoft.com/office/drawing/2014/main" val="1908472129"/>
                    </a:ext>
                  </a:extLst>
                </a:gridCol>
              </a:tblGrid>
              <a:tr h="1268942">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팩터</a:t>
                      </a:r>
                    </a:p>
                  </a:txBody>
                  <a:tcPr>
                    <a:solidFill>
                      <a:srgbClr val="042940"/>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Value</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tc>
                  <a:txBody>
                    <a:bodyPr/>
                    <a:lstStyle/>
                    <a:p>
                      <a:pPr algn="ctr" latinLnBrk="1">
                        <a:lnSpc>
                          <a:spcPct val="200000"/>
                        </a:lnSpc>
                      </a:pP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Quality</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042940"/>
                    </a:solidFill>
                  </a:tcPr>
                </a:tc>
                <a:extLst>
                  <a:ext uri="{0D108BD9-81ED-4DB2-BD59-A6C34878D82A}">
                    <a16:rowId xmlns:a16="http://schemas.microsoft.com/office/drawing/2014/main" val="3659955851"/>
                  </a:ext>
                </a:extLst>
              </a:tr>
              <a:tr h="1268942">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지표</a:t>
                      </a: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이익 수익률</a:t>
                      </a:r>
                      <a:r>
                        <a:rPr lang="en-US" altLang="ko-KR" sz="2600" dirty="0">
                          <a:latin typeface="Pretendard Variable" panose="02000003000000020004" pitchFamily="2" charset="-127"/>
                          <a:ea typeface="Pretendard Variable" panose="02000003000000020004" pitchFamily="2" charset="-127"/>
                          <a:cs typeface="Pretendard Variable" panose="02000003000000020004" pitchFamily="2" charset="-127"/>
                        </a:rPr>
                        <a:t>(Earnings Yield)</a:t>
                      </a:r>
                      <a:endPar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endParaRPr>
                    </a:p>
                  </a:txBody>
                  <a:tcPr>
                    <a:solidFill>
                      <a:srgbClr val="D6D58E"/>
                    </a:solidFill>
                  </a:tcPr>
                </a:tc>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 수익률</a:t>
                      </a:r>
                    </a:p>
                  </a:txBody>
                  <a:tcPr>
                    <a:solidFill>
                      <a:srgbClr val="D6D58E"/>
                    </a:solidFill>
                  </a:tcPr>
                </a:tc>
                <a:extLst>
                  <a:ext uri="{0D108BD9-81ED-4DB2-BD59-A6C34878D82A}">
                    <a16:rowId xmlns:a16="http://schemas.microsoft.com/office/drawing/2014/main" val="24836674"/>
                  </a:ext>
                </a:extLst>
              </a:tr>
              <a:tr h="1268942">
                <a:tc>
                  <a:txBody>
                    <a:bodyPr/>
                    <a:lstStyle/>
                    <a:p>
                      <a:pPr algn="ctr" latinLnBrk="1">
                        <a:lnSpc>
                          <a:spcPct val="200000"/>
                        </a:lnSpc>
                      </a:pPr>
                      <a:r>
                        <a:rPr lang="ko-KR" altLang="en-US" sz="2600" dirty="0">
                          <a:latin typeface="Pretendard Variable" panose="02000003000000020004" pitchFamily="2" charset="-127"/>
                          <a:ea typeface="Pretendard Variable" panose="02000003000000020004" pitchFamily="2" charset="-127"/>
                          <a:cs typeface="Pretendard Variable" panose="02000003000000020004" pitchFamily="2" charset="-127"/>
                        </a:rPr>
                        <a:t>계산</a:t>
                      </a:r>
                    </a:p>
                  </a:txBody>
                  <a:tcPr>
                    <a:solidFill>
                      <a:schemeClr val="bg1">
                        <a:lumMod val="95000"/>
                      </a:schemeClr>
                    </a:solidFill>
                  </a:tcPr>
                </a:tc>
                <a:tc>
                  <a:txBody>
                    <a:bodyPr/>
                    <a:lstStyle/>
                    <a:p>
                      <a:pPr algn="ctr" latinLnBrk="1">
                        <a:lnSpc>
                          <a:spcPct val="200000"/>
                        </a:lnSpc>
                      </a:pP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이자 및 법인세 차감전 이익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기업가치</a:t>
                      </a:r>
                    </a:p>
                  </a:txBody>
                  <a:tcPr>
                    <a:solidFill>
                      <a:schemeClr val="bg1">
                        <a:lumMod val="95000"/>
                      </a:schemeClr>
                    </a:solidFill>
                  </a:tcPr>
                </a:tc>
                <a:tc>
                  <a:txBody>
                    <a:bodyPr/>
                    <a:lstStyle/>
                    <a:p>
                      <a:pPr algn="ctr" latinLnBrk="1">
                        <a:lnSpc>
                          <a:spcPct val="200000"/>
                        </a:lnSpc>
                      </a:pP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이자 및 법인세 차감전 이익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투하자본</a:t>
                      </a:r>
                    </a:p>
                  </a:txBody>
                  <a:tcPr>
                    <a:solidFill>
                      <a:schemeClr val="bg1">
                        <a:lumMod val="95000"/>
                      </a:schemeClr>
                    </a:solidFill>
                  </a:tcPr>
                </a:tc>
                <a:extLst>
                  <a:ext uri="{0D108BD9-81ED-4DB2-BD59-A6C34878D82A}">
                    <a16:rowId xmlns:a16="http://schemas.microsoft.com/office/drawing/2014/main" val="161222668"/>
                  </a:ext>
                </a:extLst>
              </a:tr>
            </a:tbl>
          </a:graphicData>
        </a:graphic>
      </p:graphicFrame>
      <p:sp>
        <p:nvSpPr>
          <p:cNvPr id="8" name="TextBox 7">
            <a:extLst>
              <a:ext uri="{FF2B5EF4-FFF2-40B4-BE49-F238E27FC236}">
                <a16:creationId xmlns:a16="http://schemas.microsoft.com/office/drawing/2014/main" id="{7A45A26D-F55B-F7AC-AFD6-BFDF2462D996}"/>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13331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88415"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크롤링</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8" name="Picture 6">
            <a:extLst>
              <a:ext uri="{FF2B5EF4-FFF2-40B4-BE49-F238E27FC236}">
                <a16:creationId xmlns:a16="http://schemas.microsoft.com/office/drawing/2014/main" id="{C39EA6AD-F18F-AF52-3BFC-1504D9799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2346150"/>
            <a:ext cx="8261350" cy="2796077"/>
          </a:xfrm>
          <a:prstGeom prst="rect">
            <a:avLst/>
          </a:prstGeom>
          <a:noFill/>
          <a:extLst>
            <a:ext uri="{909E8E84-426E-40DD-AFC4-6F175D3DCCD1}">
              <a14:hiddenFill xmlns:a14="http://schemas.microsoft.com/office/drawing/2010/main">
                <a:solidFill>
                  <a:srgbClr val="FFFFFF"/>
                </a:solidFill>
              </a14:hiddenFill>
            </a:ext>
          </a:extLst>
        </p:spPr>
      </p:pic>
      <p:sp>
        <p:nvSpPr>
          <p:cNvPr id="7" name="텍스트 상자 53">
            <a:extLst>
              <a:ext uri="{FF2B5EF4-FFF2-40B4-BE49-F238E27FC236}">
                <a16:creationId xmlns:a16="http://schemas.microsoft.com/office/drawing/2014/main" id="{B7DB0CA5-D76E-13E0-908C-63AC44FAFE71}"/>
              </a:ext>
            </a:extLst>
          </p:cNvPr>
          <p:cNvSpPr txBox="1">
            <a:spLocks/>
          </p:cNvSpPr>
          <p:nvPr/>
        </p:nvSpPr>
        <p:spPr>
          <a:xfrm>
            <a:off x="1267581" y="1834844"/>
            <a:ext cx="9931791" cy="901785"/>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KRX</a:t>
            </a:r>
            <a:r>
              <a:rPr lang="ko-KR" altLang="en-US" sz="2400" dirty="0">
                <a:latin typeface="Pretendard Variable" panose="02000003000000020004" pitchFamily="2" charset="-127"/>
                <a:ea typeface="Pretendard Variable" panose="02000003000000020004" pitchFamily="2" charset="-127"/>
                <a:cs typeface="Pretendard Variable" panose="02000003000000020004" pitchFamily="2" charset="-127"/>
              </a:rPr>
              <a:t> 정보시스템  </a:t>
            </a:r>
            <a:r>
              <a:rPr lang="en-US" altLang="ko-KR" sz="2400" dirty="0">
                <a:latin typeface="Pretendard Variable" panose="02000003000000020004" pitchFamily="2" charset="-127"/>
                <a:ea typeface="Pretendard Variable" panose="02000003000000020004" pitchFamily="2" charset="-127"/>
                <a:cs typeface="Pretendard Variable" panose="02000003000000020004" pitchFamily="2" charset="-127"/>
              </a:rPr>
              <a:t>http://data.krx.co.kr</a:t>
            </a:r>
            <a:endParaRPr lang="ko-KR" altLang="en-US" sz="2400"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12">
            <a:extLst>
              <a:ext uri="{FF2B5EF4-FFF2-40B4-BE49-F238E27FC236}">
                <a16:creationId xmlns:a16="http://schemas.microsoft.com/office/drawing/2014/main" id="{6EA52A4A-7C4A-9DB0-2DDA-2C0D8303186D}"/>
              </a:ext>
            </a:extLst>
          </p:cNvPr>
          <p:cNvSpPr txBox="1">
            <a:spLocks/>
          </p:cNvSpPr>
          <p:nvPr/>
        </p:nvSpPr>
        <p:spPr>
          <a:xfrm>
            <a:off x="2938022" y="8961296"/>
            <a:ext cx="8261350" cy="466153"/>
          </a:xfrm>
          <a:prstGeom prst="rect">
            <a:avLst/>
          </a:prstGeom>
        </p:spPr>
        <p:txBody>
          <a:bodyPr vert="horz" wrap="square" lIns="0" tIns="0" rIns="0" bIns="0" numCol="1" rtlCol="1" anchor="t">
            <a:spAutoFit/>
          </a:bodyPr>
          <a:lstStyle/>
          <a:p>
            <a:pPr marL="0" indent="0" latinLnBrk="0">
              <a:lnSpc>
                <a:spcPts val="4160"/>
              </a:lnSpc>
              <a:buFontTx/>
              <a:buNone/>
            </a:pP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KRX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정보시스템에서 </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기본통계</a:t>
            </a:r>
            <a:r>
              <a:rPr 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주식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세부안내 </a:t>
            </a:r>
            <a:r>
              <a:rPr lang="en-US" altLang="ko-KR"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&gt;&gt; </a:t>
            </a:r>
            <a:r>
              <a:rPr lang="ko-KR" altLang="en-US" sz="16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업종분류 현황</a:t>
            </a:r>
            <a:r>
              <a:rPr lang="ko-KR"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0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AD93C6FE-30AA-A8EA-06C1-D92A0E5660C5}"/>
              </a:ext>
            </a:extLst>
          </p:cNvPr>
          <p:cNvPicPr>
            <a:picLocks noChangeAspect="1"/>
          </p:cNvPicPr>
          <p:nvPr/>
        </p:nvPicPr>
        <p:blipFill>
          <a:blip r:embed="rId4"/>
          <a:stretch>
            <a:fillRect/>
          </a:stretch>
        </p:blipFill>
        <p:spPr>
          <a:xfrm>
            <a:off x="1232945" y="2810156"/>
            <a:ext cx="7638414" cy="6310690"/>
          </a:xfrm>
          <a:prstGeom prst="rect">
            <a:avLst/>
          </a:prstGeom>
        </p:spPr>
      </p:pic>
      <p:sp>
        <p:nvSpPr>
          <p:cNvPr id="14" name="도형 36">
            <a:extLst>
              <a:ext uri="{FF2B5EF4-FFF2-40B4-BE49-F238E27FC236}">
                <a16:creationId xmlns:a16="http://schemas.microsoft.com/office/drawing/2014/main" id="{93800973-5EA0-4C1F-262F-67C694BD50D4}"/>
              </a:ext>
            </a:extLst>
          </p:cNvPr>
          <p:cNvSpPr>
            <a:spLocks/>
          </p:cNvSpPr>
          <p:nvPr/>
        </p:nvSpPr>
        <p:spPr>
          <a:xfrm>
            <a:off x="7520598" y="4904256"/>
            <a:ext cx="937601" cy="391644"/>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6" name="도형 39">
            <a:extLst>
              <a:ext uri="{FF2B5EF4-FFF2-40B4-BE49-F238E27FC236}">
                <a16:creationId xmlns:a16="http://schemas.microsoft.com/office/drawing/2014/main" id="{1CA9A995-1513-6681-0B6D-787EC3E3EB29}"/>
              </a:ext>
            </a:extLst>
          </p:cNvPr>
          <p:cNvSpPr>
            <a:spLocks/>
          </p:cNvSpPr>
          <p:nvPr/>
        </p:nvSpPr>
        <p:spPr>
          <a:xfrm rot="3120000">
            <a:off x="7018448" y="4385949"/>
            <a:ext cx="689892" cy="244113"/>
          </a:xfrm>
          <a:prstGeom prst="rightArrow">
            <a:avLst/>
          </a:prstGeom>
          <a:solidFill>
            <a:srgbClr val="80675E"/>
          </a:solidFill>
          <a:ln w="25400" cap="flat" cmpd="sng">
            <a:solidFill>
              <a:srgbClr val="8067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057171" y="2668622"/>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23" name="TextBox 22">
            <a:extLst>
              <a:ext uri="{FF2B5EF4-FFF2-40B4-BE49-F238E27FC236}">
                <a16:creationId xmlns:a16="http://schemas.microsoft.com/office/drawing/2014/main" id="{999CE828-AF85-27DE-7F5E-FBEDCF92B838}"/>
              </a:ext>
            </a:extLst>
          </p:cNvPr>
          <p:cNvSpPr txBox="1"/>
          <p:nvPr/>
        </p:nvSpPr>
        <p:spPr>
          <a:xfrm>
            <a:off x="10057171" y="3127300"/>
            <a:ext cx="915092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URL(generate)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원하는 항목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쿼리</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을 제출하면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받음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65AEC888-B066-9CC5-0BD6-CDAF2947D93D}"/>
              </a:ext>
            </a:extLst>
          </p:cNvPr>
          <p:cNvPicPr>
            <a:picLocks noChangeAspect="1"/>
          </p:cNvPicPr>
          <p:nvPr/>
        </p:nvPicPr>
        <p:blipFill>
          <a:blip r:embed="rId5"/>
          <a:stretch>
            <a:fillRect/>
          </a:stretch>
        </p:blipFill>
        <p:spPr>
          <a:xfrm>
            <a:off x="9827342" y="5276337"/>
            <a:ext cx="7812154" cy="2251376"/>
          </a:xfrm>
          <a:prstGeom prst="rect">
            <a:avLst/>
          </a:prstGeom>
        </p:spPr>
      </p:pic>
      <p:sp>
        <p:nvSpPr>
          <p:cNvPr id="30" name="도형 36">
            <a:extLst>
              <a:ext uri="{FF2B5EF4-FFF2-40B4-BE49-F238E27FC236}">
                <a16:creationId xmlns:a16="http://schemas.microsoft.com/office/drawing/2014/main" id="{2BF403BE-EC26-9EE3-BC28-94E47D497C2D}"/>
              </a:ext>
            </a:extLst>
          </p:cNvPr>
          <p:cNvSpPr>
            <a:spLocks/>
          </p:cNvSpPr>
          <p:nvPr/>
        </p:nvSpPr>
        <p:spPr>
          <a:xfrm>
            <a:off x="14391204" y="5923377"/>
            <a:ext cx="3248292" cy="532699"/>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2" name="Picture 11">
            <a:extLst>
              <a:ext uri="{FF2B5EF4-FFF2-40B4-BE49-F238E27FC236}">
                <a16:creationId xmlns:a16="http://schemas.microsoft.com/office/drawing/2014/main" id="{7125FA26-9344-B375-EF16-575F246C1D0E}"/>
              </a:ext>
            </a:extLst>
          </p:cNvPr>
          <p:cNvPicPr>
            <a:picLocks noChangeAspect="1"/>
          </p:cNvPicPr>
          <p:nvPr/>
        </p:nvPicPr>
        <p:blipFill>
          <a:blip r:embed="rId6"/>
          <a:stretch>
            <a:fillRect/>
          </a:stretch>
        </p:blipFill>
        <p:spPr>
          <a:xfrm>
            <a:off x="9827342" y="7759815"/>
            <a:ext cx="6324600" cy="2299855"/>
          </a:xfrm>
          <a:prstGeom prst="rect">
            <a:avLst/>
          </a:prstGeom>
        </p:spPr>
      </p:pic>
      <p:sp>
        <p:nvSpPr>
          <p:cNvPr id="15" name="TextBox 14">
            <a:extLst>
              <a:ext uri="{FF2B5EF4-FFF2-40B4-BE49-F238E27FC236}">
                <a16:creationId xmlns:a16="http://schemas.microsoft.com/office/drawing/2014/main" id="{64B00509-C3AE-9CA2-577F-2A99660B8DBC}"/>
              </a:ext>
            </a:extLst>
          </p:cNvPr>
          <p:cNvSpPr txBox="1"/>
          <p:nvPr/>
        </p:nvSpPr>
        <p:spPr>
          <a:xfrm>
            <a:off x="10044880" y="4021631"/>
            <a:ext cx="7352496" cy="769441"/>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URL(download)</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p:txBody>
      </p:sp>
      <p:sp>
        <p:nvSpPr>
          <p:cNvPr id="9" name="TextBox 8">
            <a:extLst>
              <a:ext uri="{FF2B5EF4-FFF2-40B4-BE49-F238E27FC236}">
                <a16:creationId xmlns:a16="http://schemas.microsoft.com/office/drawing/2014/main" id="{710A3FB5-F7D5-D4C3-1550-4330FD018577}"/>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
        <p:nvSpPr>
          <p:cNvPr id="11" name="Rectangle 10">
            <a:extLst>
              <a:ext uri="{FF2B5EF4-FFF2-40B4-BE49-F238E27FC236}">
                <a16:creationId xmlns:a16="http://schemas.microsoft.com/office/drawing/2014/main" id="{1F8DDF57-F606-1E72-D77D-32E1AE024801}"/>
              </a:ext>
            </a:extLst>
          </p:cNvPr>
          <p:cNvSpPr/>
          <p:nvPr/>
        </p:nvSpPr>
        <p:spPr>
          <a:xfrm>
            <a:off x="10057170" y="8452156"/>
            <a:ext cx="6250059" cy="1607514"/>
          </a:xfrm>
          <a:prstGeom prst="rect">
            <a:avLst/>
          </a:prstGeom>
          <a:noFill/>
          <a:ln>
            <a:solidFill>
              <a:srgbClr val="AE34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84466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7" name="Picture 6">
            <a:extLst>
              <a:ext uri="{FF2B5EF4-FFF2-40B4-BE49-F238E27FC236}">
                <a16:creationId xmlns:a16="http://schemas.microsoft.com/office/drawing/2014/main" id="{C3DDD07F-17E2-343F-6ED0-529633F67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299" y="4985800"/>
            <a:ext cx="14465401" cy="46204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68C87ED-9A28-55D1-2125-674F4ED1DC3B}"/>
              </a:ext>
            </a:extLst>
          </p:cNvPr>
          <p:cNvPicPr>
            <a:picLocks noChangeAspect="1"/>
          </p:cNvPicPr>
          <p:nvPr/>
        </p:nvPicPr>
        <p:blipFill>
          <a:blip r:embed="rId4"/>
          <a:stretch>
            <a:fillRect/>
          </a:stretch>
        </p:blipFill>
        <p:spPr>
          <a:xfrm>
            <a:off x="2084404" y="2439209"/>
            <a:ext cx="14292566" cy="2147179"/>
          </a:xfrm>
          <a:prstGeom prst="rect">
            <a:avLst/>
          </a:prstGeom>
        </p:spPr>
      </p:pic>
      <p:sp>
        <p:nvSpPr>
          <p:cNvPr id="10" name="TextBox 9">
            <a:extLst>
              <a:ext uri="{FF2B5EF4-FFF2-40B4-BE49-F238E27FC236}">
                <a16:creationId xmlns:a16="http://schemas.microsoft.com/office/drawing/2014/main" id="{AE43C4C5-F8EF-3ED1-302B-9CD02722A315}"/>
              </a:ext>
            </a:extLst>
          </p:cNvPr>
          <p:cNvSpPr txBox="1"/>
          <p:nvPr/>
        </p:nvSpPr>
        <p:spPr>
          <a:xfrm>
            <a:off x="2743200" y="5543768"/>
            <a:ext cx="12573000" cy="541623"/>
          </a:xfrm>
          <a:prstGeom prst="rect">
            <a:avLst/>
          </a:prstGeom>
          <a:noFill/>
        </p:spPr>
        <p:txBody>
          <a:bodyPr wrap="square">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재무데표 테이블을 불러와 전처리를 통해 위의 데이터프레임 생성</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C97F6B73-7EA4-2466-E7E7-7C99AFEE9953}"/>
              </a:ext>
            </a:extLst>
          </p:cNvPr>
          <p:cNvPicPr>
            <a:picLocks noChangeAspect="1"/>
          </p:cNvPicPr>
          <p:nvPr/>
        </p:nvPicPr>
        <p:blipFill>
          <a:blip r:embed="rId5"/>
          <a:stretch>
            <a:fillRect/>
          </a:stretch>
        </p:blipFill>
        <p:spPr>
          <a:xfrm>
            <a:off x="2743200" y="6169167"/>
            <a:ext cx="6763891" cy="2000529"/>
          </a:xfrm>
          <a:prstGeom prst="rect">
            <a:avLst/>
          </a:prstGeom>
        </p:spPr>
      </p:pic>
      <p:pic>
        <p:nvPicPr>
          <p:cNvPr id="16" name="Picture 15">
            <a:extLst>
              <a:ext uri="{FF2B5EF4-FFF2-40B4-BE49-F238E27FC236}">
                <a16:creationId xmlns:a16="http://schemas.microsoft.com/office/drawing/2014/main" id="{72E77D76-A913-98FA-785E-BD5A4F7FF269}"/>
              </a:ext>
            </a:extLst>
          </p:cNvPr>
          <p:cNvPicPr>
            <a:picLocks noChangeAspect="1"/>
          </p:cNvPicPr>
          <p:nvPr/>
        </p:nvPicPr>
        <p:blipFill>
          <a:blip r:embed="rId6"/>
          <a:stretch>
            <a:fillRect/>
          </a:stretch>
        </p:blipFill>
        <p:spPr>
          <a:xfrm>
            <a:off x="9438774" y="6169167"/>
            <a:ext cx="6001891" cy="1181265"/>
          </a:xfrm>
          <a:prstGeom prst="rect">
            <a:avLst/>
          </a:prstGeom>
        </p:spPr>
      </p:pic>
      <p:sp>
        <p:nvSpPr>
          <p:cNvPr id="17" name="TextBox 16">
            <a:extLst>
              <a:ext uri="{FF2B5EF4-FFF2-40B4-BE49-F238E27FC236}">
                <a16:creationId xmlns:a16="http://schemas.microsoft.com/office/drawing/2014/main" id="{95197693-D5E0-8974-828B-59BC38153CE5}"/>
              </a:ext>
            </a:extLst>
          </p:cNvPr>
          <p:cNvSpPr txBox="1"/>
          <p:nvPr/>
        </p:nvSpPr>
        <p:spPr>
          <a:xfrm>
            <a:off x="2743200" y="8346364"/>
            <a:ext cx="12573000" cy="541623"/>
          </a:xfrm>
          <a:prstGeom prst="rect">
            <a:avLst/>
          </a:prstGeom>
          <a:noFill/>
        </p:spPr>
        <p:txBody>
          <a:bodyPr wrap="square">
            <a:spAutoFit/>
          </a:bodyPr>
          <a:lstStyle/>
          <a:p>
            <a:pPr>
              <a:lnSpc>
                <a:spcPct val="15000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위의 공식에 따라 피쳐 엔지니어링을 통해 이익 수익률과 투하자본 수익률을 포함한 데이터 프레임 생성</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CB63F92A-5F06-D05F-F20D-16565C5C11C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461735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5" name="Picture 4">
            <a:extLst>
              <a:ext uri="{FF2B5EF4-FFF2-40B4-BE49-F238E27FC236}">
                <a16:creationId xmlns:a16="http://schemas.microsoft.com/office/drawing/2014/main" id="{5253048E-2361-44FF-77AA-9FDEB0212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2439209"/>
            <a:ext cx="6553200" cy="51112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FB96113-3CE7-283B-97D8-DE33FEACA6D6}"/>
              </a:ext>
            </a:extLst>
          </p:cNvPr>
          <p:cNvSpPr txBox="1"/>
          <p:nvPr/>
        </p:nvSpPr>
        <p:spPr>
          <a:xfrm>
            <a:off x="10439400" y="3286658"/>
            <a:ext cx="5586663" cy="3416320"/>
          </a:xfrm>
          <a:prstGeom prst="rect">
            <a:avLst/>
          </a:prstGeom>
          <a:noFill/>
        </p:spPr>
        <p:txBody>
          <a:bodyPr wrap="square">
            <a:spAutoFit/>
          </a:bodyPr>
          <a:lstStyle/>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주어진 두 열에 대해서 각각 순위를 매긴다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두 순위를 더해서 새로운 합계 값을 만든다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합계를 기반으로 다시 순위를 정한다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이렇게 새롭게 정해진 순위에서 최상위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위 안에 드는 종목들을 골라낸다</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A8164349-E991-9AC4-561F-7936ABEA47F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0" name="Picture 9">
            <a:extLst>
              <a:ext uri="{FF2B5EF4-FFF2-40B4-BE49-F238E27FC236}">
                <a16:creationId xmlns:a16="http://schemas.microsoft.com/office/drawing/2014/main" id="{78FCBADA-87D4-0950-5FCE-AE1D14DF58E0}"/>
              </a:ext>
            </a:extLst>
          </p:cNvPr>
          <p:cNvPicPr>
            <a:picLocks noChangeAspect="1"/>
          </p:cNvPicPr>
          <p:nvPr/>
        </p:nvPicPr>
        <p:blipFill>
          <a:blip r:embed="rId4"/>
          <a:stretch>
            <a:fillRect/>
          </a:stretch>
        </p:blipFill>
        <p:spPr>
          <a:xfrm>
            <a:off x="2300037" y="2348175"/>
            <a:ext cx="5638800" cy="7296502"/>
          </a:xfrm>
          <a:prstGeom prst="rect">
            <a:avLst/>
          </a:prstGeom>
        </p:spPr>
      </p:pic>
    </p:spTree>
    <p:extLst>
      <p:ext uri="{BB962C8B-B14F-4D97-AF65-F5344CB8AC3E}">
        <p14:creationId xmlns:p14="http://schemas.microsoft.com/office/powerpoint/2010/main" val="3254306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15" name="TextBox 14">
            <a:extLst>
              <a:ext uri="{FF2B5EF4-FFF2-40B4-BE49-F238E27FC236}">
                <a16:creationId xmlns:a16="http://schemas.microsoft.com/office/drawing/2014/main" id="{2FB96113-3CE7-283B-97D8-DE33FEACA6D6}"/>
              </a:ext>
            </a:extLst>
          </p:cNvPr>
          <p:cNvSpPr txBox="1"/>
          <p:nvPr/>
        </p:nvSpPr>
        <p:spPr>
          <a:xfrm>
            <a:off x="10439400" y="3286658"/>
            <a:ext cx="5586663" cy="3416320"/>
          </a:xfrm>
          <a:prstGeom prst="rect">
            <a:avLst/>
          </a:prstGeom>
          <a:noFill/>
        </p:spPr>
        <p:txBody>
          <a:bodyPr wrap="square">
            <a:spAutoFit/>
          </a:bodyPr>
          <a:lstStyle/>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주어진 두 열에 대해서 각각 순위를 매긴다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두 순위를 더해서 새로운 합계 값을 만든다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 합계를 기반으로 다시 순위를 정한다</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이렇게 새롭게 정해진 순위에서 최상위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20</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위 안에 드는 종목들을 골라낸다</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A8164349-E991-9AC4-561F-7936ABEA47F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0" name="Picture 9">
            <a:extLst>
              <a:ext uri="{FF2B5EF4-FFF2-40B4-BE49-F238E27FC236}">
                <a16:creationId xmlns:a16="http://schemas.microsoft.com/office/drawing/2014/main" id="{032A318F-74BC-6DAD-EB4C-859E1745BA06}"/>
              </a:ext>
            </a:extLst>
          </p:cNvPr>
          <p:cNvPicPr>
            <a:picLocks noChangeAspect="1"/>
          </p:cNvPicPr>
          <p:nvPr/>
        </p:nvPicPr>
        <p:blipFill>
          <a:blip r:embed="rId3"/>
          <a:stretch>
            <a:fillRect/>
          </a:stretch>
        </p:blipFill>
        <p:spPr>
          <a:xfrm>
            <a:off x="6858000" y="2876691"/>
            <a:ext cx="10869888" cy="6729589"/>
          </a:xfrm>
          <a:prstGeom prst="rect">
            <a:avLst/>
          </a:prstGeom>
        </p:spPr>
      </p:pic>
      <p:pic>
        <p:nvPicPr>
          <p:cNvPr id="5" name="Picture 4">
            <a:extLst>
              <a:ext uri="{FF2B5EF4-FFF2-40B4-BE49-F238E27FC236}">
                <a16:creationId xmlns:a16="http://schemas.microsoft.com/office/drawing/2014/main" id="{A9B2ADB8-4D3D-3A82-0D43-1E7E2FDFCDD8}"/>
              </a:ext>
            </a:extLst>
          </p:cNvPr>
          <p:cNvPicPr>
            <a:picLocks noChangeAspect="1"/>
          </p:cNvPicPr>
          <p:nvPr/>
        </p:nvPicPr>
        <p:blipFill>
          <a:blip r:embed="rId4"/>
          <a:stretch>
            <a:fillRect/>
          </a:stretch>
        </p:blipFill>
        <p:spPr>
          <a:xfrm>
            <a:off x="838200" y="2468571"/>
            <a:ext cx="5668588" cy="7057580"/>
          </a:xfrm>
          <a:prstGeom prst="rect">
            <a:avLst/>
          </a:prstGeom>
        </p:spPr>
      </p:pic>
    </p:spTree>
    <p:extLst>
      <p:ext uri="{BB962C8B-B14F-4D97-AF65-F5344CB8AC3E}">
        <p14:creationId xmlns:p14="http://schemas.microsoft.com/office/powerpoint/2010/main" val="3480680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pic>
        <p:nvPicPr>
          <p:cNvPr id="9" name="Picture 8">
            <a:extLst>
              <a:ext uri="{FF2B5EF4-FFF2-40B4-BE49-F238E27FC236}">
                <a16:creationId xmlns:a16="http://schemas.microsoft.com/office/drawing/2014/main" id="{5CA66DDC-8B0D-B4FF-9F38-5932BED4B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578220"/>
            <a:ext cx="12268200" cy="64514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C74D13E-6AE6-E3EA-4335-EEDB0D7615C4}"/>
              </a:ext>
            </a:extLst>
          </p:cNvPr>
          <p:cNvSpPr txBox="1"/>
          <p:nvPr/>
        </p:nvSpPr>
        <p:spPr>
          <a:xfrm>
            <a:off x="3709737" y="3554730"/>
            <a:ext cx="9677400" cy="4185761"/>
          </a:xfrm>
          <a:prstGeom prst="rect">
            <a:avLst/>
          </a:prstGeom>
          <a:noFill/>
        </p:spPr>
        <p:txBody>
          <a:bodyPr wrap="square">
            <a:spAutoFit/>
          </a:bodyPr>
          <a:lstStyle/>
          <a:p>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섹터 중립화의 필요성</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&gt;</a:t>
            </a:r>
          </a:p>
          <a:p>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팩터 </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전략의 문제점</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골라낸 주식들이 한두 개 분야에 너무 몰리</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는 현상</a:t>
            </a:r>
            <a:endPar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특히</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과거의 성과를 기반으로 주식을 고르는 모멘텀 전략 같은 경우</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어떤 특정 분야가 잘 나갈 때 그 분야에 속한 주식들이 대체로 비슷하게 움직이는 경향이 있어</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이러한 집중 현상 발생</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p:txBody>
      </p:sp>
      <p:sp>
        <p:nvSpPr>
          <p:cNvPr id="7" name="TextBox 6">
            <a:extLst>
              <a:ext uri="{FF2B5EF4-FFF2-40B4-BE49-F238E27FC236}">
                <a16:creationId xmlns:a16="http://schemas.microsoft.com/office/drawing/2014/main" id="{E658EE6B-C0DD-D206-F272-3729E92BFFB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091972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70B77E5-B399-5BEF-72CE-053D8EFA4155}"/>
              </a:ext>
            </a:extLst>
          </p:cNvPr>
          <p:cNvPicPr>
            <a:picLocks noChangeAspect="1"/>
          </p:cNvPicPr>
          <p:nvPr/>
        </p:nvPicPr>
        <p:blipFill>
          <a:blip r:embed="rId3"/>
          <a:stretch>
            <a:fillRect/>
          </a:stretch>
        </p:blipFill>
        <p:spPr>
          <a:xfrm>
            <a:off x="1828800" y="2485145"/>
            <a:ext cx="6400800" cy="7087046"/>
          </a:xfrm>
          <a:prstGeom prst="rect">
            <a:avLst/>
          </a:prstGeom>
        </p:spPr>
      </p:pic>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pic>
        <p:nvPicPr>
          <p:cNvPr id="5" name="Picture 4">
            <a:extLst>
              <a:ext uri="{FF2B5EF4-FFF2-40B4-BE49-F238E27FC236}">
                <a16:creationId xmlns:a16="http://schemas.microsoft.com/office/drawing/2014/main" id="{8D3271DC-A2F7-2DC1-BEB4-99A90998F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4497" y="2668741"/>
            <a:ext cx="7111365" cy="30837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BC0AFE2-82F3-F75E-9979-A9B383C6BA87}"/>
              </a:ext>
            </a:extLst>
          </p:cNvPr>
          <p:cNvSpPr/>
          <p:nvPr/>
        </p:nvSpPr>
        <p:spPr>
          <a:xfrm>
            <a:off x="4876800" y="2495171"/>
            <a:ext cx="1799389" cy="7077020"/>
          </a:xfrm>
          <a:prstGeom prst="rect">
            <a:avLst/>
          </a:prstGeom>
          <a:noFill/>
          <a:ln w="38100">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B8B39C31-BD0F-637E-388A-E21946BA4858}"/>
              </a:ext>
            </a:extLst>
          </p:cNvPr>
          <p:cNvSpPr txBox="1"/>
          <p:nvPr/>
        </p:nvSpPr>
        <p:spPr>
          <a:xfrm>
            <a:off x="10896600" y="3315915"/>
            <a:ext cx="5739765" cy="1692771"/>
          </a:xfrm>
          <a:prstGeom prst="rect">
            <a:avLst/>
          </a:prstGeom>
          <a:noFill/>
        </p:spPr>
        <p:txBody>
          <a:bodyPr wrap="square" rtlCol="0">
            <a:spAutoFit/>
          </a:bodyPr>
          <a:lstStyle/>
          <a:p>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불러와 </a:t>
            </a:r>
            <a:r>
              <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포트폴리오에 섹터 정보를 추가</a:t>
            </a:r>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6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섹터 정보를 바그래프로 시각화 </a:t>
            </a:r>
          </a:p>
        </p:txBody>
      </p:sp>
      <p:sp>
        <p:nvSpPr>
          <p:cNvPr id="8" name="TextBox 7">
            <a:extLst>
              <a:ext uri="{FF2B5EF4-FFF2-40B4-BE49-F238E27FC236}">
                <a16:creationId xmlns:a16="http://schemas.microsoft.com/office/drawing/2014/main" id="{5BD0D36E-368F-0E60-7A12-4E80C2FFAD4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3121230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F34F3F98-F33D-E83D-3199-B40BC89A41A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10" name="Picture 9">
            <a:extLst>
              <a:ext uri="{FF2B5EF4-FFF2-40B4-BE49-F238E27FC236}">
                <a16:creationId xmlns:a16="http://schemas.microsoft.com/office/drawing/2014/main" id="{461F8279-0F91-9127-8220-CE79F9C79333}"/>
              </a:ext>
            </a:extLst>
          </p:cNvPr>
          <p:cNvPicPr>
            <a:picLocks noChangeAspect="1"/>
          </p:cNvPicPr>
          <p:nvPr/>
        </p:nvPicPr>
        <p:blipFill>
          <a:blip r:embed="rId3"/>
          <a:stretch>
            <a:fillRect/>
          </a:stretch>
        </p:blipFill>
        <p:spPr>
          <a:xfrm>
            <a:off x="2052320" y="2752391"/>
            <a:ext cx="12962714" cy="6871470"/>
          </a:xfrm>
          <a:prstGeom prst="rect">
            <a:avLst/>
          </a:prstGeom>
        </p:spPr>
      </p:pic>
    </p:spTree>
    <p:extLst>
      <p:ext uri="{BB962C8B-B14F-4D97-AF65-F5344CB8AC3E}">
        <p14:creationId xmlns:p14="http://schemas.microsoft.com/office/powerpoint/2010/main" val="3658530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섹터중립화</a:t>
            </a: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FA58417C-9151-F77C-2DF1-61E7F5130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0" y="3356811"/>
            <a:ext cx="5980261" cy="23194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49E47EA3-817E-7370-2C0A-37EA82ABC295}"/>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CF86E842-CCFD-C1B6-FA67-5B081BC3350C}"/>
              </a:ext>
            </a:extLst>
          </p:cNvPr>
          <p:cNvPicPr>
            <a:picLocks noChangeAspect="1"/>
          </p:cNvPicPr>
          <p:nvPr/>
        </p:nvPicPr>
        <p:blipFill>
          <a:blip r:embed="rId4"/>
          <a:stretch>
            <a:fillRect/>
          </a:stretch>
        </p:blipFill>
        <p:spPr>
          <a:xfrm>
            <a:off x="609034" y="3044559"/>
            <a:ext cx="10861393" cy="5769756"/>
          </a:xfrm>
          <a:prstGeom prst="rect">
            <a:avLst/>
          </a:prstGeom>
        </p:spPr>
      </p:pic>
    </p:spTree>
    <p:extLst>
      <p:ext uri="{BB962C8B-B14F-4D97-AF65-F5344CB8AC3E}">
        <p14:creationId xmlns:p14="http://schemas.microsoft.com/office/powerpoint/2010/main" val="1203691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팩터 결합 방법</a:t>
            </a: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5" name="Picture 4">
            <a:extLst>
              <a:ext uri="{FF2B5EF4-FFF2-40B4-BE49-F238E27FC236}">
                <a16:creationId xmlns:a16="http://schemas.microsoft.com/office/drawing/2014/main" id="{64DB468D-C117-0A72-9395-6F054D60D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35" y="2608299"/>
            <a:ext cx="13106757" cy="68924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D6B4B1-64EC-9457-622E-03D6BCDA37F7}"/>
              </a:ext>
            </a:extLst>
          </p:cNvPr>
          <p:cNvSpPr txBox="1"/>
          <p:nvPr/>
        </p:nvSpPr>
        <p:spPr>
          <a:xfrm>
            <a:off x="4183860" y="3925250"/>
            <a:ext cx="10174706" cy="4401205"/>
          </a:xfrm>
          <a:prstGeom prst="rect">
            <a:avLst/>
          </a:prstGeom>
          <a:noFill/>
        </p:spPr>
        <p:txBody>
          <a:bodyPr wrap="square">
            <a:spAutoFit/>
          </a:bodyPr>
          <a:lstStyle/>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앞서는 밸류 지표들과 퀄리티 지표들을 결합하거나 마법공식을 적용할 때 간단하게 순위를 합쳐서 포트폴리오를 만드는 방법을 사용</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 방법은 투자할 종목의 수가 적거나 개인 투자자가 사용하기에는 간단하고 효율적</a:t>
            </a:r>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But</a:t>
            </a:r>
            <a:r>
              <a:rPr lang="en-US" altLang="ko-KR"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실제로 </a:t>
            </a:r>
            <a:r>
              <a:rPr lang="ko-KR" altLang="en-US" sz="30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이렇게 단순히 순위만 더하는 방식은 여러 문제점이 존재</a:t>
            </a:r>
            <a:endParaRPr lang="ko-KR" altLang="en-US" sz="3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3D9241AF-A863-235A-9EF3-724BF5147B2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4206898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팩터 결합 방법</a:t>
            </a: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0" name="Picture 9">
            <a:extLst>
              <a:ext uri="{FF2B5EF4-FFF2-40B4-BE49-F238E27FC236}">
                <a16:creationId xmlns:a16="http://schemas.microsoft.com/office/drawing/2014/main" id="{3778D9CE-42B2-C31A-D6C7-46CB0FFBF744}"/>
              </a:ext>
            </a:extLst>
          </p:cNvPr>
          <p:cNvPicPr>
            <a:picLocks noChangeAspect="1"/>
          </p:cNvPicPr>
          <p:nvPr/>
        </p:nvPicPr>
        <p:blipFill>
          <a:blip r:embed="rId3"/>
          <a:stretch>
            <a:fillRect/>
          </a:stretch>
        </p:blipFill>
        <p:spPr>
          <a:xfrm>
            <a:off x="1125838" y="2972750"/>
            <a:ext cx="10681091" cy="6425676"/>
          </a:xfrm>
          <a:prstGeom prst="rect">
            <a:avLst/>
          </a:prstGeom>
        </p:spPr>
      </p:pic>
      <p:pic>
        <p:nvPicPr>
          <p:cNvPr id="12" name="Picture 11">
            <a:extLst>
              <a:ext uri="{FF2B5EF4-FFF2-40B4-BE49-F238E27FC236}">
                <a16:creationId xmlns:a16="http://schemas.microsoft.com/office/drawing/2014/main" id="{3442B400-166F-5E00-D21F-F8542569CFD6}"/>
              </a:ext>
            </a:extLst>
          </p:cNvPr>
          <p:cNvPicPr>
            <a:picLocks noChangeAspect="1"/>
          </p:cNvPicPr>
          <p:nvPr/>
        </p:nvPicPr>
        <p:blipFill>
          <a:blip r:embed="rId4"/>
          <a:stretch>
            <a:fillRect/>
          </a:stretch>
        </p:blipFill>
        <p:spPr>
          <a:xfrm>
            <a:off x="12496800" y="2548280"/>
            <a:ext cx="3498417" cy="2975150"/>
          </a:xfrm>
          <a:prstGeom prst="rect">
            <a:avLst/>
          </a:prstGeom>
        </p:spPr>
      </p:pic>
      <p:pic>
        <p:nvPicPr>
          <p:cNvPr id="13" name="Picture 12">
            <a:extLst>
              <a:ext uri="{FF2B5EF4-FFF2-40B4-BE49-F238E27FC236}">
                <a16:creationId xmlns:a16="http://schemas.microsoft.com/office/drawing/2014/main" id="{12B4428A-9934-B068-299A-2DFC5A6C2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6800" y="5816722"/>
            <a:ext cx="5334000" cy="37463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A5E45DB-73CF-FEA1-A106-EEB9A9CD7312}"/>
              </a:ext>
            </a:extLst>
          </p:cNvPr>
          <p:cNvSpPr txBox="1"/>
          <p:nvPr/>
        </p:nvSpPr>
        <p:spPr>
          <a:xfrm>
            <a:off x="13103509" y="6403307"/>
            <a:ext cx="4444490" cy="2800767"/>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각 팩터에 동일 비중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20%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부여해 포트폴리오를 구성한다고 가정</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각 순위는 분포의 범위가 다르므로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순위와 비중의 가중평균을 통해 포트폴리오를 구성하면 왜곡된 결과를 발생</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413DC7D3-0F2A-096D-77C9-815A9038BB4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5" name="TextBox 4">
            <a:extLst>
              <a:ext uri="{FF2B5EF4-FFF2-40B4-BE49-F238E27FC236}">
                <a16:creationId xmlns:a16="http://schemas.microsoft.com/office/drawing/2014/main" id="{5F8CC0D8-B218-8721-F58E-A80C2E0C1836}"/>
              </a:ext>
            </a:extLst>
          </p:cNvPr>
          <p:cNvSpPr txBox="1"/>
          <p:nvPr/>
        </p:nvSpPr>
        <p:spPr>
          <a:xfrm>
            <a:off x="8001000" y="2494895"/>
            <a:ext cx="6777343" cy="461665"/>
          </a:xfrm>
          <a:prstGeom prst="rect">
            <a:avLst/>
          </a:prstGeom>
          <a:noFill/>
        </p:spPr>
        <p:txBody>
          <a:bodyPr wrap="square" rtlCol="0">
            <a:spAutoFit/>
          </a:bodyPr>
          <a:lstStyle/>
          <a:p>
            <a:r>
              <a:rPr lang="ko-KR" altLang="en-US" sz="24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각 </a:t>
            </a:r>
            <a:r>
              <a:rPr lang="ko-KR" altLang="en-US" sz="240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밸류지표의 순위 히스토그램</a:t>
            </a:r>
            <a:endParaRPr lang="ko-KR" altLang="en-US" sz="24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Tree>
    <p:extLst>
      <p:ext uri="{BB962C8B-B14F-4D97-AF65-F5344CB8AC3E}">
        <p14:creationId xmlns:p14="http://schemas.microsoft.com/office/powerpoint/2010/main" val="4059800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팩터 결합 방법</a:t>
            </a:r>
          </a:p>
        </p:txBody>
      </p:sp>
      <p:sp>
        <p:nvSpPr>
          <p:cNvPr id="7" name="TextBox 6">
            <a:extLst>
              <a:ext uri="{FF2B5EF4-FFF2-40B4-BE49-F238E27FC236}">
                <a16:creationId xmlns:a16="http://schemas.microsoft.com/office/drawing/2014/main" id="{F09591BB-315A-39BF-AAD2-8B84B0C17955}"/>
              </a:ext>
            </a:extLst>
          </p:cNvPr>
          <p:cNvSpPr txBox="1"/>
          <p:nvPr/>
        </p:nvSpPr>
        <p:spPr>
          <a:xfrm>
            <a:off x="10674368" y="3390900"/>
            <a:ext cx="5943600" cy="1292662"/>
          </a:xfrm>
          <a:prstGeom prst="rect">
            <a:avLst/>
          </a:prstGeom>
          <a:noFill/>
        </p:spPr>
        <p:txBody>
          <a:bodyPr wrap="square">
            <a:spAutoFit/>
          </a:bodyPr>
          <a:lstStyle/>
          <a:p>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테이블을 추가로 불러와 </a:t>
            </a:r>
            <a:r>
              <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개월 모멘텀 포트폴리오 데이터 프레임에 섹터 정보를 추가</a:t>
            </a:r>
            <a:endParaRPr lang="en-US" altLang="ko-KR" sz="26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821669DB-8985-C402-490B-02E951929990}"/>
              </a:ext>
            </a:extLst>
          </p:cNvPr>
          <p:cNvSpPr txBox="1"/>
          <p:nvPr/>
        </p:nvSpPr>
        <p:spPr>
          <a:xfrm>
            <a:off x="12496800" y="3793263"/>
            <a:ext cx="5943600" cy="1446550"/>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섹터 그룹별로 수익률을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를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구해 정규화 </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바그래프로 시각화</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3" name="Picture 12">
            <a:extLst>
              <a:ext uri="{FF2B5EF4-FFF2-40B4-BE49-F238E27FC236}">
                <a16:creationId xmlns:a16="http://schemas.microsoft.com/office/drawing/2014/main" id="{12B4428A-9934-B068-299A-2DFC5A6C2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768" y="3284348"/>
            <a:ext cx="5334000" cy="37463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A5E45DB-73CF-FEA1-A106-EEB9A9CD7312}"/>
              </a:ext>
            </a:extLst>
          </p:cNvPr>
          <p:cNvSpPr txBox="1"/>
          <p:nvPr/>
        </p:nvSpPr>
        <p:spPr>
          <a:xfrm>
            <a:off x="13099498" y="3860837"/>
            <a:ext cx="4444490" cy="2800767"/>
          </a:xfrm>
          <a:prstGeom prst="rect">
            <a:avLst/>
          </a:prstGeom>
          <a:noFill/>
        </p:spPr>
        <p:txBody>
          <a:bodyPr wrap="square">
            <a:spAutoFit/>
          </a:bodyPr>
          <a:lstStyle/>
          <a:p>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앞서 구한 순위에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z-score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로 정규화하면 각 지표가 모두 표준정규 분포로 치환됨</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이렇게 한 후에 합산해 줘야 왜곡효과가 제거되어 안정적인 포트폴리오가 구성됨</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8" name="Picture 7">
            <a:extLst>
              <a:ext uri="{FF2B5EF4-FFF2-40B4-BE49-F238E27FC236}">
                <a16:creationId xmlns:a16="http://schemas.microsoft.com/office/drawing/2014/main" id="{4571932C-602E-EF7E-5FFC-9BA462607C8A}"/>
              </a:ext>
            </a:extLst>
          </p:cNvPr>
          <p:cNvPicPr>
            <a:picLocks noChangeAspect="1"/>
          </p:cNvPicPr>
          <p:nvPr/>
        </p:nvPicPr>
        <p:blipFill>
          <a:blip r:embed="rId4"/>
          <a:stretch>
            <a:fillRect/>
          </a:stretch>
        </p:blipFill>
        <p:spPr>
          <a:xfrm>
            <a:off x="1355245" y="2754511"/>
            <a:ext cx="10588784" cy="6293131"/>
          </a:xfrm>
          <a:prstGeom prst="rect">
            <a:avLst/>
          </a:prstGeom>
        </p:spPr>
      </p:pic>
      <p:sp>
        <p:nvSpPr>
          <p:cNvPr id="17" name="TextBox 16">
            <a:extLst>
              <a:ext uri="{FF2B5EF4-FFF2-40B4-BE49-F238E27FC236}">
                <a16:creationId xmlns:a16="http://schemas.microsoft.com/office/drawing/2014/main" id="{7683DDBD-03F1-F75A-7DE7-63C30B4F7103}"/>
              </a:ext>
            </a:extLst>
          </p:cNvPr>
          <p:cNvSpPr txBox="1"/>
          <p:nvPr/>
        </p:nvSpPr>
        <p:spPr>
          <a:xfrm>
            <a:off x="2885312" y="9098448"/>
            <a:ext cx="9111166" cy="369332"/>
          </a:xfrm>
          <a:prstGeom prst="rect">
            <a:avLst/>
          </a:prstGeom>
          <a:noFill/>
        </p:spPr>
        <p:txBody>
          <a:bodyPr wrap="square" rtlCol="0">
            <a:spAutoFit/>
          </a:bodyPr>
          <a:lstStyle/>
          <a:p>
            <a:r>
              <a:rPr lang="en-US" altLang="ko-KR"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Z-Score(Rank(Factor A)) + Z-Score((Rank(Factor B)) ) + … + Z-Score((Rank(Factor N)) ) </a:t>
            </a:r>
            <a:endParaRPr lang="ko-KR" altLang="en-US" dirty="0">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sp>
        <p:nvSpPr>
          <p:cNvPr id="9" name="TextBox 8">
            <a:extLst>
              <a:ext uri="{FF2B5EF4-FFF2-40B4-BE49-F238E27FC236}">
                <a16:creationId xmlns:a16="http://schemas.microsoft.com/office/drawing/2014/main" id="{6A1BA8DB-22BD-7A1C-7247-7BB14005665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29363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1288415" y="652751"/>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종목코드 크롤링</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5" name="TextBox 14">
            <a:extLst>
              <a:ext uri="{FF2B5EF4-FFF2-40B4-BE49-F238E27FC236}">
                <a16:creationId xmlns:a16="http://schemas.microsoft.com/office/drawing/2014/main" id="{64B00509-C3AE-9CA2-577F-2A99660B8DBC}"/>
              </a:ext>
            </a:extLst>
          </p:cNvPr>
          <p:cNvSpPr txBox="1"/>
          <p:nvPr/>
        </p:nvSpPr>
        <p:spPr>
          <a:xfrm>
            <a:off x="10287000" y="3675227"/>
            <a:ext cx="9150926"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en-US" altLang="ko-KR"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dwnload</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Payload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탭에서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확</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1" name="Picture 10">
            <a:extLst>
              <a:ext uri="{FF2B5EF4-FFF2-40B4-BE49-F238E27FC236}">
                <a16:creationId xmlns:a16="http://schemas.microsoft.com/office/drawing/2014/main" id="{6CF9151B-3C52-5152-1B20-116FAF32B339}"/>
              </a:ext>
            </a:extLst>
          </p:cNvPr>
          <p:cNvPicPr>
            <a:picLocks noChangeAspect="1"/>
          </p:cNvPicPr>
          <p:nvPr/>
        </p:nvPicPr>
        <p:blipFill>
          <a:blip r:embed="rId3"/>
          <a:stretch>
            <a:fillRect/>
          </a:stretch>
        </p:blipFill>
        <p:spPr>
          <a:xfrm>
            <a:off x="1290597" y="2608751"/>
            <a:ext cx="7391400" cy="6366751"/>
          </a:xfrm>
          <a:prstGeom prst="rect">
            <a:avLst/>
          </a:prstGeom>
        </p:spPr>
      </p:pic>
      <p:pic>
        <p:nvPicPr>
          <p:cNvPr id="19" name="Picture 18">
            <a:extLst>
              <a:ext uri="{FF2B5EF4-FFF2-40B4-BE49-F238E27FC236}">
                <a16:creationId xmlns:a16="http://schemas.microsoft.com/office/drawing/2014/main" id="{0F4461FA-E802-6288-FAF6-8AC34262D706}"/>
              </a:ext>
            </a:extLst>
          </p:cNvPr>
          <p:cNvPicPr>
            <a:picLocks noChangeAspect="1"/>
          </p:cNvPicPr>
          <p:nvPr/>
        </p:nvPicPr>
        <p:blipFill>
          <a:blip r:embed="rId4"/>
          <a:stretch>
            <a:fillRect/>
          </a:stretch>
        </p:blipFill>
        <p:spPr>
          <a:xfrm>
            <a:off x="9319260" y="2608165"/>
            <a:ext cx="7116168" cy="3581900"/>
          </a:xfrm>
          <a:prstGeom prst="rect">
            <a:avLst/>
          </a:prstGeom>
        </p:spPr>
      </p:pic>
      <p:pic>
        <p:nvPicPr>
          <p:cNvPr id="22" name="Picture 21">
            <a:extLst>
              <a:ext uri="{FF2B5EF4-FFF2-40B4-BE49-F238E27FC236}">
                <a16:creationId xmlns:a16="http://schemas.microsoft.com/office/drawing/2014/main" id="{C2BEC01E-486D-6863-280A-314AE0C057E7}"/>
              </a:ext>
            </a:extLst>
          </p:cNvPr>
          <p:cNvPicPr>
            <a:picLocks noChangeAspect="1"/>
          </p:cNvPicPr>
          <p:nvPr/>
        </p:nvPicPr>
        <p:blipFill>
          <a:blip r:embed="rId5"/>
          <a:stretch>
            <a:fillRect/>
          </a:stretch>
        </p:blipFill>
        <p:spPr>
          <a:xfrm>
            <a:off x="9319260" y="6332830"/>
            <a:ext cx="7116168" cy="1928501"/>
          </a:xfrm>
          <a:prstGeom prst="rect">
            <a:avLst/>
          </a:prstGeom>
        </p:spPr>
      </p:pic>
      <p:sp>
        <p:nvSpPr>
          <p:cNvPr id="27" name="TextBox 26">
            <a:extLst>
              <a:ext uri="{FF2B5EF4-FFF2-40B4-BE49-F238E27FC236}">
                <a16:creationId xmlns:a16="http://schemas.microsoft.com/office/drawing/2014/main" id="{28E75B42-C19F-3BD4-D621-642EDF19F807}"/>
              </a:ext>
            </a:extLst>
          </p:cNvPr>
          <p:cNvSpPr txBox="1"/>
          <p:nvPr/>
        </p:nvSpPr>
        <p:spPr>
          <a:xfrm>
            <a:off x="9279710" y="8313782"/>
            <a:ext cx="7678143" cy="1323439"/>
          </a:xfrm>
          <a:prstGeom prst="rect">
            <a:avLst/>
          </a:prstGeom>
          <a:noFill/>
        </p:spPr>
        <p:txBody>
          <a:bodyPr wrap="square">
            <a:spAutoFit/>
          </a:bodyPr>
          <a:lstStyle/>
          <a:p>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array(['CJ CGV', 'CJ</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제일제당 우</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'HL D&amp;I', 'KH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필룩스</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'LS ELECTRIC', 'YG PLUS',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신세계 </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I&amp;C', 'CJ ENM', 'CJ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바이오사이언스</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'CSA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코스믹</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'JYP Ent.', 'KG ETS', 'KH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건설</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'KH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전자</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'NHN KCP', 'SM C&amp;C', 'SM Life Design', 'THE E&amp;M', 'THE MIDONG',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리더스 기술투자</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블레이드 </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Ent',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비보존 제약</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에이프로젠 </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H&amp;G', '</a:t>
            </a:r>
            <a:r>
              <a:rPr lang="ko-KR" altLang="en-US"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지앤비에스 에코</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1600" b="0" i="0" dirty="0" err="1">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dtype</a:t>
            </a:r>
            <a:r>
              <a:rPr lang="en-US" altLang="ko-KR" sz="1600" b="0" i="0" dirty="0">
                <a:solidFill>
                  <a:schemeClr val="bg1">
                    <a:lumMod val="65000"/>
                  </a:schemeClr>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=object)</a:t>
            </a:r>
            <a:endParaRPr lang="ko-KR" altLang="en-US" sz="1600" dirty="0">
              <a:solidFill>
                <a:schemeClr val="bg1">
                  <a:lumMod val="65000"/>
                </a:schemeClr>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8382EF80-4873-6476-047C-EF255C86C8D3}"/>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206841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22545BE-0FD1-32E8-BEF0-878B9EB79722}"/>
              </a:ext>
            </a:extLst>
          </p:cNvPr>
          <p:cNvPicPr>
            <a:picLocks noChangeAspect="1"/>
          </p:cNvPicPr>
          <p:nvPr/>
        </p:nvPicPr>
        <p:blipFill>
          <a:blip r:embed="rId3"/>
          <a:stretch>
            <a:fillRect/>
          </a:stretch>
        </p:blipFill>
        <p:spPr>
          <a:xfrm>
            <a:off x="1709715" y="2554370"/>
            <a:ext cx="14173201" cy="2587862"/>
          </a:xfrm>
          <a:prstGeom prst="rect">
            <a:avLst/>
          </a:prstGeom>
        </p:spPr>
      </p:pic>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최종 포트폴리오</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Rectangle 11">
            <a:extLst>
              <a:ext uri="{FF2B5EF4-FFF2-40B4-BE49-F238E27FC236}">
                <a16:creationId xmlns:a16="http://schemas.microsoft.com/office/drawing/2014/main" id="{9EC4C79E-663E-E9D6-81E5-51971134AB42}"/>
              </a:ext>
            </a:extLst>
          </p:cNvPr>
          <p:cNvSpPr/>
          <p:nvPr/>
        </p:nvSpPr>
        <p:spPr>
          <a:xfrm>
            <a:off x="6781800" y="2554369"/>
            <a:ext cx="2690650" cy="2612936"/>
          </a:xfrm>
          <a:prstGeom prst="rect">
            <a:avLst/>
          </a:prstGeom>
          <a:noFill/>
          <a:ln w="28575">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Arrow: Up 17">
            <a:extLst>
              <a:ext uri="{FF2B5EF4-FFF2-40B4-BE49-F238E27FC236}">
                <a16:creationId xmlns:a16="http://schemas.microsoft.com/office/drawing/2014/main" id="{2AEA748A-59E2-004F-FD2F-ABC6D626A5F6}"/>
              </a:ext>
            </a:extLst>
          </p:cNvPr>
          <p:cNvSpPr/>
          <p:nvPr/>
        </p:nvSpPr>
        <p:spPr>
          <a:xfrm>
            <a:off x="7886700" y="5410200"/>
            <a:ext cx="381000" cy="317574"/>
          </a:xfrm>
          <a:prstGeom prst="upArrow">
            <a:avLst/>
          </a:prstGeom>
          <a:solidFill>
            <a:srgbClr val="E6CE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428ABF3-F69E-0818-95AD-174A9C773BCE}"/>
              </a:ext>
            </a:extLst>
          </p:cNvPr>
          <p:cNvSpPr txBox="1"/>
          <p:nvPr/>
        </p:nvSpPr>
        <p:spPr>
          <a:xfrm>
            <a:off x="7467600" y="5765874"/>
            <a:ext cx="1295400" cy="400110"/>
          </a:xfrm>
          <a:prstGeom prst="rect">
            <a:avLst/>
          </a:prstGeom>
          <a:noFill/>
        </p:spPr>
        <p:txBody>
          <a:bodyPr wrap="square" rtlCol="0">
            <a:spAutoFit/>
          </a:bodyPr>
          <a:lstStyle/>
          <a:p>
            <a:r>
              <a:rPr lang="en-US" altLang="ko-KR" sz="2000" dirty="0">
                <a:latin typeface="Pretendard Variable" panose="02000003000000020004" pitchFamily="2" charset="-127"/>
                <a:ea typeface="Pretendard Variable" panose="02000003000000020004" pitchFamily="2" charset="-127"/>
                <a:cs typeface="Pretendard Variable" panose="02000003000000020004" pitchFamily="2" charset="-127"/>
              </a:rPr>
              <a:t>z-quality</a:t>
            </a:r>
            <a:endParaRPr lang="ko-KR" altLang="en-US" sz="20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1" name="Arrow: Up 20">
            <a:extLst>
              <a:ext uri="{FF2B5EF4-FFF2-40B4-BE49-F238E27FC236}">
                <a16:creationId xmlns:a16="http://schemas.microsoft.com/office/drawing/2014/main" id="{3E131E72-FE8F-F4D7-6357-4D0D6FE9D895}"/>
              </a:ext>
            </a:extLst>
          </p:cNvPr>
          <p:cNvSpPr/>
          <p:nvPr/>
        </p:nvSpPr>
        <p:spPr>
          <a:xfrm>
            <a:off x="11588418" y="5403813"/>
            <a:ext cx="381000" cy="317574"/>
          </a:xfrm>
          <a:prstGeom prst="upArrow">
            <a:avLst/>
          </a:prstGeom>
          <a:solidFill>
            <a:srgbClr val="E6CE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9191A1B8-9FF4-2C7F-2E70-E8859DB65B2D}"/>
              </a:ext>
            </a:extLst>
          </p:cNvPr>
          <p:cNvSpPr txBox="1"/>
          <p:nvPr/>
        </p:nvSpPr>
        <p:spPr>
          <a:xfrm>
            <a:off x="11131218" y="5765874"/>
            <a:ext cx="1295400" cy="400110"/>
          </a:xfrm>
          <a:prstGeom prst="rect">
            <a:avLst/>
          </a:prstGeom>
          <a:noFill/>
        </p:spPr>
        <p:txBody>
          <a:bodyPr wrap="square" rtlCol="0">
            <a:spAutoFit/>
          </a:bodyPr>
          <a:lstStyle/>
          <a:p>
            <a:r>
              <a:rPr lang="en-US" altLang="ko-KR" sz="2000" dirty="0">
                <a:latin typeface="Pretendard Variable" panose="02000003000000020004" pitchFamily="2" charset="-127"/>
                <a:ea typeface="Pretendard Variable" panose="02000003000000020004" pitchFamily="2" charset="-127"/>
                <a:cs typeface="Pretendard Variable" panose="02000003000000020004" pitchFamily="2" charset="-127"/>
              </a:rPr>
              <a:t>z-value</a:t>
            </a:r>
            <a:endParaRPr lang="ko-KR" altLang="en-US" sz="20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3" name="Rectangle 22">
            <a:extLst>
              <a:ext uri="{FF2B5EF4-FFF2-40B4-BE49-F238E27FC236}">
                <a16:creationId xmlns:a16="http://schemas.microsoft.com/office/drawing/2014/main" id="{DDAD4C2D-524E-2629-0ED9-B49815083651}"/>
              </a:ext>
            </a:extLst>
          </p:cNvPr>
          <p:cNvSpPr/>
          <p:nvPr/>
        </p:nvSpPr>
        <p:spPr>
          <a:xfrm>
            <a:off x="9601200" y="2554369"/>
            <a:ext cx="4343400" cy="2612936"/>
          </a:xfrm>
          <a:prstGeom prst="rect">
            <a:avLst/>
          </a:prstGeom>
          <a:noFill/>
          <a:ln w="28575">
            <a:solidFill>
              <a:srgbClr val="1995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a:extLst>
              <a:ext uri="{FF2B5EF4-FFF2-40B4-BE49-F238E27FC236}">
                <a16:creationId xmlns:a16="http://schemas.microsoft.com/office/drawing/2014/main" id="{E8B84637-BAAD-597E-F2E4-1DB3F6B97D92}"/>
              </a:ext>
            </a:extLst>
          </p:cNvPr>
          <p:cNvSpPr/>
          <p:nvPr/>
        </p:nvSpPr>
        <p:spPr>
          <a:xfrm>
            <a:off x="14085386" y="2529296"/>
            <a:ext cx="1791885" cy="2612936"/>
          </a:xfrm>
          <a:prstGeom prst="rect">
            <a:avLst/>
          </a:prstGeom>
          <a:noFill/>
          <a:ln w="28575">
            <a:solidFill>
              <a:srgbClr val="B8AB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C07F0960-1BEE-D7A7-56EB-8FFE751F0B1F}"/>
              </a:ext>
            </a:extLst>
          </p:cNvPr>
          <p:cNvSpPr txBox="1"/>
          <p:nvPr/>
        </p:nvSpPr>
        <p:spPr>
          <a:xfrm>
            <a:off x="14387360" y="5765874"/>
            <a:ext cx="1995640" cy="400110"/>
          </a:xfrm>
          <a:prstGeom prst="rect">
            <a:avLst/>
          </a:prstGeom>
          <a:noFill/>
        </p:spPr>
        <p:txBody>
          <a:bodyPr wrap="square" rtlCol="0">
            <a:spAutoFit/>
          </a:bodyPr>
          <a:lstStyle/>
          <a:p>
            <a:r>
              <a:rPr lang="en-US" altLang="ko-KR" sz="2000" dirty="0">
                <a:latin typeface="Pretendard Variable" panose="02000003000000020004" pitchFamily="2" charset="-127"/>
                <a:ea typeface="Pretendard Variable" panose="02000003000000020004" pitchFamily="2" charset="-127"/>
                <a:cs typeface="Pretendard Variable" panose="02000003000000020004" pitchFamily="2" charset="-127"/>
              </a:rPr>
              <a:t>z-momentum</a:t>
            </a:r>
            <a:endParaRPr lang="ko-KR" altLang="en-US" sz="20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8" name="Arrow: Up 27">
            <a:extLst>
              <a:ext uri="{FF2B5EF4-FFF2-40B4-BE49-F238E27FC236}">
                <a16:creationId xmlns:a16="http://schemas.microsoft.com/office/drawing/2014/main" id="{E73D0D03-7074-7E9B-6311-BE3BA37F2CF3}"/>
              </a:ext>
            </a:extLst>
          </p:cNvPr>
          <p:cNvSpPr/>
          <p:nvPr/>
        </p:nvSpPr>
        <p:spPr>
          <a:xfrm>
            <a:off x="14844560" y="5410200"/>
            <a:ext cx="381000" cy="317574"/>
          </a:xfrm>
          <a:prstGeom prst="upArrow">
            <a:avLst/>
          </a:prstGeom>
          <a:solidFill>
            <a:srgbClr val="E6CE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Picture 29">
            <a:extLst>
              <a:ext uri="{FF2B5EF4-FFF2-40B4-BE49-F238E27FC236}">
                <a16:creationId xmlns:a16="http://schemas.microsoft.com/office/drawing/2014/main" id="{5A808DBD-8621-1E76-0A5D-3305D962CFAD}"/>
              </a:ext>
            </a:extLst>
          </p:cNvPr>
          <p:cNvPicPr>
            <a:picLocks noChangeAspect="1"/>
          </p:cNvPicPr>
          <p:nvPr/>
        </p:nvPicPr>
        <p:blipFill>
          <a:blip r:embed="rId4"/>
          <a:stretch>
            <a:fillRect/>
          </a:stretch>
        </p:blipFill>
        <p:spPr>
          <a:xfrm>
            <a:off x="1328769" y="6674856"/>
            <a:ext cx="15054231" cy="2165696"/>
          </a:xfrm>
          <a:prstGeom prst="rect">
            <a:avLst/>
          </a:prstGeom>
        </p:spPr>
      </p:pic>
      <p:sp>
        <p:nvSpPr>
          <p:cNvPr id="7" name="TextBox 6">
            <a:extLst>
              <a:ext uri="{FF2B5EF4-FFF2-40B4-BE49-F238E27FC236}">
                <a16:creationId xmlns:a16="http://schemas.microsoft.com/office/drawing/2014/main" id="{31DF2281-49C6-FF44-9215-155B172326C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
        <p:nvSpPr>
          <p:cNvPr id="5" name="Rectangle 4">
            <a:extLst>
              <a:ext uri="{FF2B5EF4-FFF2-40B4-BE49-F238E27FC236}">
                <a16:creationId xmlns:a16="http://schemas.microsoft.com/office/drawing/2014/main" id="{C3F850B2-CD87-5B44-5E4B-5E992C808242}"/>
              </a:ext>
            </a:extLst>
          </p:cNvPr>
          <p:cNvSpPr/>
          <p:nvPr/>
        </p:nvSpPr>
        <p:spPr>
          <a:xfrm>
            <a:off x="13182600" y="6674856"/>
            <a:ext cx="3200400" cy="2165696"/>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5289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최종 포트폴리오</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E3F8FE38-4A00-7E3D-8E8C-6DA336FDDD5A}"/>
              </a:ext>
            </a:extLst>
          </p:cNvPr>
          <p:cNvPicPr>
            <a:picLocks noChangeAspect="1"/>
          </p:cNvPicPr>
          <p:nvPr/>
        </p:nvPicPr>
        <p:blipFill>
          <a:blip r:embed="rId3"/>
          <a:stretch>
            <a:fillRect/>
          </a:stretch>
        </p:blipFill>
        <p:spPr>
          <a:xfrm>
            <a:off x="1524000" y="2297408"/>
            <a:ext cx="6492743" cy="7062526"/>
          </a:xfrm>
          <a:prstGeom prst="rect">
            <a:avLst/>
          </a:prstGeom>
        </p:spPr>
      </p:pic>
      <p:pic>
        <p:nvPicPr>
          <p:cNvPr id="9" name="Picture 8">
            <a:extLst>
              <a:ext uri="{FF2B5EF4-FFF2-40B4-BE49-F238E27FC236}">
                <a16:creationId xmlns:a16="http://schemas.microsoft.com/office/drawing/2014/main" id="{65E00045-0167-0030-07FE-9FA66C29336B}"/>
              </a:ext>
            </a:extLst>
          </p:cNvPr>
          <p:cNvPicPr>
            <a:picLocks noChangeAspect="1"/>
          </p:cNvPicPr>
          <p:nvPr/>
        </p:nvPicPr>
        <p:blipFill>
          <a:blip r:embed="rId4"/>
          <a:stretch>
            <a:fillRect/>
          </a:stretch>
        </p:blipFill>
        <p:spPr>
          <a:xfrm>
            <a:off x="10591800" y="2259308"/>
            <a:ext cx="6705600" cy="7100626"/>
          </a:xfrm>
          <a:prstGeom prst="rect">
            <a:avLst/>
          </a:prstGeom>
        </p:spPr>
      </p:pic>
      <p:sp>
        <p:nvSpPr>
          <p:cNvPr id="10" name="Arrow: Up 9">
            <a:extLst>
              <a:ext uri="{FF2B5EF4-FFF2-40B4-BE49-F238E27FC236}">
                <a16:creationId xmlns:a16="http://schemas.microsoft.com/office/drawing/2014/main" id="{5A1263D1-C7E8-C02B-A98F-942C74898C7E}"/>
              </a:ext>
            </a:extLst>
          </p:cNvPr>
          <p:cNvSpPr/>
          <p:nvPr/>
        </p:nvSpPr>
        <p:spPr>
          <a:xfrm rot="5400000">
            <a:off x="8711716" y="5252048"/>
            <a:ext cx="1257300" cy="1040204"/>
          </a:xfrm>
          <a:prstGeom prst="upArrow">
            <a:avLst/>
          </a:prstGeom>
          <a:solidFill>
            <a:srgbClr val="D6D5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725742A5-B76F-9936-F057-B804D7808803}"/>
              </a:ext>
            </a:extLst>
          </p:cNvPr>
          <p:cNvSpPr txBox="1"/>
          <p:nvPr/>
        </p:nvSpPr>
        <p:spPr>
          <a:xfrm>
            <a:off x="8463540" y="4667662"/>
            <a:ext cx="1861034"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Z-score </a:t>
            </a:r>
            <a:r>
              <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rPr>
              <a:t>정규화</a:t>
            </a:r>
          </a:p>
        </p:txBody>
      </p:sp>
      <p:sp>
        <p:nvSpPr>
          <p:cNvPr id="8" name="TextBox 7">
            <a:extLst>
              <a:ext uri="{FF2B5EF4-FFF2-40B4-BE49-F238E27FC236}">
                <a16:creationId xmlns:a16="http://schemas.microsoft.com/office/drawing/2014/main" id="{6F4D5145-2E46-155D-1E13-3891DEC502D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6545473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최종 포트폴리오</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0DE62C9D-0494-18C7-8D0B-47CEA843CFF2}"/>
              </a:ext>
            </a:extLst>
          </p:cNvPr>
          <p:cNvPicPr>
            <a:picLocks noChangeAspect="1"/>
          </p:cNvPicPr>
          <p:nvPr/>
        </p:nvPicPr>
        <p:blipFill>
          <a:blip r:embed="rId3"/>
          <a:stretch>
            <a:fillRect/>
          </a:stretch>
        </p:blipFill>
        <p:spPr>
          <a:xfrm>
            <a:off x="1788694" y="2758226"/>
            <a:ext cx="7769243" cy="6651839"/>
          </a:xfrm>
          <a:prstGeom prst="rect">
            <a:avLst/>
          </a:prstGeom>
        </p:spPr>
      </p:pic>
      <p:pic>
        <p:nvPicPr>
          <p:cNvPr id="8" name="Picture 7">
            <a:extLst>
              <a:ext uri="{FF2B5EF4-FFF2-40B4-BE49-F238E27FC236}">
                <a16:creationId xmlns:a16="http://schemas.microsoft.com/office/drawing/2014/main" id="{68436170-4A11-16B6-D473-C9F53C9ED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2189" y="2755385"/>
            <a:ext cx="5109411" cy="26922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55475C-6312-0B58-0A18-FCE594B7ED46}"/>
              </a:ext>
            </a:extLst>
          </p:cNvPr>
          <p:cNvSpPr txBox="1"/>
          <p:nvPr/>
        </p:nvSpPr>
        <p:spPr>
          <a:xfrm>
            <a:off x="7467600" y="2330470"/>
            <a:ext cx="4500880" cy="430887"/>
          </a:xfrm>
          <a:prstGeom prst="rect">
            <a:avLst/>
          </a:prstGeom>
          <a:noFill/>
        </p:spPr>
        <p:txBody>
          <a:bodyPr wrap="square" rtlCol="0">
            <a:spAutoFit/>
          </a:bodyPr>
          <a:lstStyle/>
          <a:p>
            <a:r>
              <a:rPr lang="ko-KR" altLang="en-US" sz="2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팩터간 상관관계</a:t>
            </a:r>
          </a:p>
        </p:txBody>
      </p:sp>
      <p:sp>
        <p:nvSpPr>
          <p:cNvPr id="10" name="TextBox 9">
            <a:extLst>
              <a:ext uri="{FF2B5EF4-FFF2-40B4-BE49-F238E27FC236}">
                <a16:creationId xmlns:a16="http://schemas.microsoft.com/office/drawing/2014/main" id="{DAB6AB29-F92F-05C9-D39B-3D86FE3A700C}"/>
              </a:ext>
            </a:extLst>
          </p:cNvPr>
          <p:cNvSpPr txBox="1"/>
          <p:nvPr/>
        </p:nvSpPr>
        <p:spPr>
          <a:xfrm>
            <a:off x="12054816" y="3326194"/>
            <a:ext cx="4444490" cy="1446550"/>
          </a:xfrm>
          <a:prstGeom prst="rect">
            <a:avLst/>
          </a:prstGeom>
          <a:noFill/>
        </p:spPr>
        <p:txBody>
          <a:bodyPr wrap="square">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각 팩터간 상관관계가 매우 낮음</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여러 팩터를 동시에 고려함으로써 분산효과 기대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1" name="TextBox 10">
            <a:extLst>
              <a:ext uri="{FF2B5EF4-FFF2-40B4-BE49-F238E27FC236}">
                <a16:creationId xmlns:a16="http://schemas.microsoft.com/office/drawing/2014/main" id="{19EF8222-D62C-D03F-3A9B-02D142FC4AC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2735364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최종 포트폴리오</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8" name="Picture 7">
            <a:extLst>
              <a:ext uri="{FF2B5EF4-FFF2-40B4-BE49-F238E27FC236}">
                <a16:creationId xmlns:a16="http://schemas.microsoft.com/office/drawing/2014/main" id="{F54230C7-760E-0EEF-BE28-8F1CDD1B867E}"/>
              </a:ext>
            </a:extLst>
          </p:cNvPr>
          <p:cNvPicPr>
            <a:picLocks noChangeAspect="1"/>
          </p:cNvPicPr>
          <p:nvPr/>
        </p:nvPicPr>
        <p:blipFill>
          <a:blip r:embed="rId3"/>
          <a:stretch>
            <a:fillRect/>
          </a:stretch>
        </p:blipFill>
        <p:spPr>
          <a:xfrm>
            <a:off x="2209800" y="2857500"/>
            <a:ext cx="14723263" cy="6295769"/>
          </a:xfrm>
          <a:prstGeom prst="rect">
            <a:avLst/>
          </a:prstGeom>
        </p:spPr>
      </p:pic>
      <p:sp>
        <p:nvSpPr>
          <p:cNvPr id="12" name="Rectangle 11">
            <a:extLst>
              <a:ext uri="{FF2B5EF4-FFF2-40B4-BE49-F238E27FC236}">
                <a16:creationId xmlns:a16="http://schemas.microsoft.com/office/drawing/2014/main" id="{A0B289B4-E1DC-6014-FF73-945F4CA2AEFA}"/>
              </a:ext>
            </a:extLst>
          </p:cNvPr>
          <p:cNvSpPr/>
          <p:nvPr/>
        </p:nvSpPr>
        <p:spPr>
          <a:xfrm>
            <a:off x="15697200" y="2857500"/>
            <a:ext cx="1235863" cy="6295769"/>
          </a:xfrm>
          <a:prstGeom prst="rect">
            <a:avLst/>
          </a:prstGeom>
          <a:noFill/>
          <a:ln>
            <a:solidFill>
              <a:srgbClr val="D929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5F82B10-C4BD-6986-28DA-C828B3E62F38}"/>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spTree>
    <p:extLst>
      <p:ext uri="{BB962C8B-B14F-4D97-AF65-F5344CB8AC3E}">
        <p14:creationId xmlns:p14="http://schemas.microsoft.com/office/powerpoint/2010/main" val="1391337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최종 포트폴리오</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8" name="TextBox 7">
            <a:extLst>
              <a:ext uri="{FF2B5EF4-FFF2-40B4-BE49-F238E27FC236}">
                <a16:creationId xmlns:a16="http://schemas.microsoft.com/office/drawing/2014/main" id="{183E38B2-D4A7-9875-D515-675F6B8E3FC7}"/>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3E76C21B-E12A-2BDC-5C1E-C4C4F57BE4D0}"/>
              </a:ext>
            </a:extLst>
          </p:cNvPr>
          <p:cNvPicPr>
            <a:picLocks noChangeAspect="1"/>
          </p:cNvPicPr>
          <p:nvPr/>
        </p:nvPicPr>
        <p:blipFill>
          <a:blip r:embed="rId3"/>
          <a:stretch>
            <a:fillRect/>
          </a:stretch>
        </p:blipFill>
        <p:spPr>
          <a:xfrm>
            <a:off x="1732515" y="3753793"/>
            <a:ext cx="14822969" cy="4448796"/>
          </a:xfrm>
          <a:prstGeom prst="rect">
            <a:avLst/>
          </a:prstGeom>
        </p:spPr>
      </p:pic>
    </p:spTree>
    <p:extLst>
      <p:ext uri="{BB962C8B-B14F-4D97-AF65-F5344CB8AC3E}">
        <p14:creationId xmlns:p14="http://schemas.microsoft.com/office/powerpoint/2010/main" val="3968980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최종 포트폴리오</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A0A6AD57-B191-7D5A-DD18-1B344AD308EF}"/>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EF08740A-F08C-5B1C-00C2-56ACCE7F148F}"/>
              </a:ext>
            </a:extLst>
          </p:cNvPr>
          <p:cNvPicPr>
            <a:picLocks noChangeAspect="1"/>
          </p:cNvPicPr>
          <p:nvPr/>
        </p:nvPicPr>
        <p:blipFill>
          <a:blip r:embed="rId3"/>
          <a:stretch>
            <a:fillRect/>
          </a:stretch>
        </p:blipFill>
        <p:spPr>
          <a:xfrm>
            <a:off x="1306231" y="4415254"/>
            <a:ext cx="16009262" cy="2894330"/>
          </a:xfrm>
          <a:prstGeom prst="rect">
            <a:avLst/>
          </a:prstGeom>
        </p:spPr>
      </p:pic>
    </p:spTree>
    <p:extLst>
      <p:ext uri="{BB962C8B-B14F-4D97-AF65-F5344CB8AC3E}">
        <p14:creationId xmlns:p14="http://schemas.microsoft.com/office/powerpoint/2010/main" val="2084771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최종 포트폴리오</a:t>
            </a:r>
            <a:endPar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7415D098-E05C-6F2A-E53F-C54689A56C0C}"/>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PART5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멀티팩터 포트폴리오</a:t>
            </a:r>
          </a:p>
        </p:txBody>
      </p:sp>
      <p:pic>
        <p:nvPicPr>
          <p:cNvPr id="9" name="Picture 8">
            <a:extLst>
              <a:ext uri="{FF2B5EF4-FFF2-40B4-BE49-F238E27FC236}">
                <a16:creationId xmlns:a16="http://schemas.microsoft.com/office/drawing/2014/main" id="{B8792571-BBA2-3D5A-9EEC-0E8A4796E7CF}"/>
              </a:ext>
            </a:extLst>
          </p:cNvPr>
          <p:cNvPicPr>
            <a:picLocks noChangeAspect="1"/>
          </p:cNvPicPr>
          <p:nvPr/>
        </p:nvPicPr>
        <p:blipFill>
          <a:blip r:embed="rId3"/>
          <a:stretch>
            <a:fillRect/>
          </a:stretch>
        </p:blipFill>
        <p:spPr>
          <a:xfrm>
            <a:off x="3276600" y="3371549"/>
            <a:ext cx="12257449" cy="5402572"/>
          </a:xfrm>
          <a:prstGeom prst="rect">
            <a:avLst/>
          </a:prstGeom>
        </p:spPr>
      </p:pic>
    </p:spTree>
    <p:extLst>
      <p:ext uri="{BB962C8B-B14F-4D97-AF65-F5344CB8AC3E}">
        <p14:creationId xmlns:p14="http://schemas.microsoft.com/office/powerpoint/2010/main" val="19091243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042C44-116F-8588-5E34-B62381F37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1990" cy="10374113"/>
          </a:xfrm>
          <a:prstGeom prst="rect">
            <a:avLst/>
          </a:prstGeom>
        </p:spPr>
      </p:pic>
      <p:grpSp>
        <p:nvGrpSpPr>
          <p:cNvPr id="2" name="Group 2"/>
          <p:cNvGrpSpPr/>
          <p:nvPr/>
        </p:nvGrpSpPr>
        <p:grpSpPr>
          <a:xfrm>
            <a:off x="0" y="0"/>
            <a:ext cx="8301990" cy="10287000"/>
            <a:chOff x="0" y="419100"/>
            <a:chExt cx="8301990" cy="9867900"/>
          </a:xfrm>
          <a:solidFill>
            <a:schemeClr val="tx1">
              <a:alpha val="40000"/>
            </a:schemeClr>
          </a:solidFill>
        </p:grpSpPr>
        <p:sp>
          <p:nvSpPr>
            <p:cNvPr id="3" name="Freeform 3"/>
            <p:cNvSpPr/>
            <p:nvPr/>
          </p:nvSpPr>
          <p:spPr>
            <a:xfrm>
              <a:off x="0" y="419100"/>
              <a:ext cx="8301990" cy="98679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028700" y="4748386"/>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를 활용한 매매 자동화</a:t>
            </a:r>
          </a:p>
        </p:txBody>
      </p:sp>
      <p:sp>
        <p:nvSpPr>
          <p:cNvPr id="7" name="TextBox 6">
            <a:extLst>
              <a:ext uri="{FF2B5EF4-FFF2-40B4-BE49-F238E27FC236}">
                <a16:creationId xmlns:a16="http://schemas.microsoft.com/office/drawing/2014/main" id="{C44BE071-F5F8-FAE1-7247-270BF50332A4}"/>
              </a:ext>
            </a:extLst>
          </p:cNvPr>
          <p:cNvSpPr txBox="1"/>
          <p:nvPr/>
        </p:nvSpPr>
        <p:spPr>
          <a:xfrm>
            <a:off x="1028700" y="3771900"/>
            <a:ext cx="6255385" cy="976486"/>
          </a:xfrm>
          <a:prstGeom prst="rect">
            <a:avLst/>
          </a:prstGeom>
        </p:spPr>
        <p:txBody>
          <a:bodyPr vert="horz" wrap="square" lIns="0" tIns="0" rIns="0" bIns="0" numCol="1" rtlCol="1" anchor="t">
            <a:spAutoFit/>
          </a:bodyPr>
          <a:lstStyle/>
          <a:p>
            <a:pPr marL="0" indent="0" algn="ctr" latinLnBrk="0">
              <a:lnSpc>
                <a:spcPts val="8640"/>
              </a:lnSpc>
              <a:buFontTx/>
              <a:buNone/>
            </a:pP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Part</a:t>
            </a:r>
            <a:r>
              <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rPr>
              <a:t>6</a:t>
            </a:r>
            <a:endParaRPr lang="ko-KR" altLang="en-US" sz="4800" b="1" dirty="0">
              <a:solidFill>
                <a:srgbClr val="FFFFFF"/>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12">
            <a:extLst>
              <a:ext uri="{FF2B5EF4-FFF2-40B4-BE49-F238E27FC236}">
                <a16:creationId xmlns:a16="http://schemas.microsoft.com/office/drawing/2014/main" id="{97A0203A-EF65-93E3-78F9-D36AEF606C39}"/>
              </a:ext>
            </a:extLst>
          </p:cNvPr>
          <p:cNvSpPr txBox="1"/>
          <p:nvPr/>
        </p:nvSpPr>
        <p:spPr>
          <a:xfrm>
            <a:off x="9985377" y="3950294"/>
            <a:ext cx="6411478" cy="2840649"/>
          </a:xfrm>
          <a:prstGeom prst="rect">
            <a:avLst/>
          </a:prstGeom>
        </p:spPr>
        <p:txBody>
          <a:bodyPr wrap="square" lIns="0" tIns="0" rIns="0" bIns="0" rtlCol="0" anchor="t">
            <a:spAutoFit/>
          </a:bodyPr>
          <a:lstStyle/>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1)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2)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endParaRPr lang="en-US" altLang="ko-KR"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4480"/>
              </a:lnSpc>
            </a:pPr>
            <a:r>
              <a:rPr lang="en-US" sz="3200" dirty="0">
                <a:solidFill>
                  <a:srgbClr val="80675E"/>
                </a:solidFill>
                <a:latin typeface="Pretendard Variable" panose="02000003000000020004" pitchFamily="2" charset="-127"/>
                <a:ea typeface="Pretendard Variable" panose="02000003000000020004" pitchFamily="2" charset="-127"/>
                <a:cs typeface="Pretendard Variable" panose="02000003000000020004" pitchFamily="2" charset="-127"/>
              </a:rPr>
              <a:t>Step 3) </a:t>
            </a:r>
            <a:r>
              <a:rPr lang="ko-KR" alt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rPr>
              <a:t>매매 자동화</a:t>
            </a:r>
            <a:endParaRPr lang="en-US" sz="3200" dirty="0">
              <a:solidFill>
                <a:srgbClr val="00000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Tree>
    <p:extLst>
      <p:ext uri="{BB962C8B-B14F-4D97-AF65-F5344CB8AC3E}">
        <p14:creationId xmlns:p14="http://schemas.microsoft.com/office/powerpoint/2010/main" val="35514132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pic>
        <p:nvPicPr>
          <p:cNvPr id="5" name="Picture 4">
            <a:extLst>
              <a:ext uri="{FF2B5EF4-FFF2-40B4-BE49-F238E27FC236}">
                <a16:creationId xmlns:a16="http://schemas.microsoft.com/office/drawing/2014/main" id="{4617B6A3-E7E9-D452-631E-3A8C454B5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35" y="2608299"/>
            <a:ext cx="13106757" cy="68924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30A4DAD-466A-1EB4-34C9-157600A60B77}"/>
              </a:ext>
            </a:extLst>
          </p:cNvPr>
          <p:cNvSpPr txBox="1"/>
          <p:nvPr/>
        </p:nvSpPr>
        <p:spPr>
          <a:xfrm>
            <a:off x="4183860" y="3392261"/>
            <a:ext cx="10174706" cy="6001643"/>
          </a:xfrm>
          <a:prstGeom prst="rect">
            <a:avLst/>
          </a:prstGeom>
          <a:noFill/>
        </p:spPr>
        <p:txBody>
          <a:bodyPr wrap="square">
            <a:spAutoFit/>
          </a:bodyPr>
          <a:lstStyle/>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&lt;What‘s Next?&gt;</a:t>
            </a:r>
          </a:p>
          <a:p>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실제 주식 매매</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 수 적고 리밸런싱 주기 긴 경우</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직접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HTS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사용도 가능</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증권사 </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사용시</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자동매매 가능</a:t>
            </a: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rPr>
              <a:t>한국투자증권 </a:t>
            </a:r>
            <a:r>
              <a:rPr lang="en-US" altLang="ko-KR" sz="2800" b="0" i="0" dirty="0">
                <a:solidFill>
                  <a:schemeClr val="bg1"/>
                </a:solidFill>
                <a:effectLst/>
                <a:latin typeface="Pretendard Variable" panose="02000003000000020004" pitchFamily="2" charset="-127"/>
              </a:rPr>
              <a:t>API: REST </a:t>
            </a:r>
            <a:r>
              <a:rPr lang="ko-KR" altLang="en-US" sz="2800" b="0" i="0" dirty="0">
                <a:solidFill>
                  <a:schemeClr val="bg1"/>
                </a:solidFill>
                <a:effectLst/>
                <a:latin typeface="Pretendard Variable" panose="02000003000000020004" pitchFamily="2" charset="-127"/>
              </a:rPr>
              <a:t>기반</a:t>
            </a:r>
            <a:r>
              <a:rPr lang="en-US" altLang="ko-KR" sz="2800" b="0" i="0" dirty="0">
                <a:solidFill>
                  <a:schemeClr val="bg1"/>
                </a:solidFill>
                <a:effectLst/>
                <a:latin typeface="Pretendard Variable" panose="02000003000000020004" pitchFamily="2" charset="-127"/>
              </a:rPr>
              <a:t>, </a:t>
            </a:r>
            <a:r>
              <a:rPr lang="ko-KR" altLang="en-US" sz="2800" b="0" i="0" dirty="0">
                <a:solidFill>
                  <a:schemeClr val="bg1"/>
                </a:solidFill>
                <a:effectLst/>
                <a:latin typeface="Pretendard Variable" panose="02000003000000020004" pitchFamily="2" charset="-127"/>
              </a:rPr>
              <a:t>웹소켓 지원</a:t>
            </a:r>
            <a:endParaRPr lang="en-US" altLang="ko-KR" sz="2800" b="0" i="0" dirty="0">
              <a:solidFill>
                <a:schemeClr val="bg1"/>
              </a:solidFill>
              <a:effectLst/>
              <a:latin typeface="Pretendard Variable" panose="02000003000000020004" pitchFamily="2" charset="-127"/>
            </a:endParaRPr>
          </a:p>
          <a:p>
            <a:pPr marL="800100" lvl="1" indent="-342900">
              <a:buFont typeface="Arial" panose="020B0604020202020204" pitchFamily="34" charset="0"/>
              <a:buChar char="•"/>
            </a:pP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HTS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로그인 없이 </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API </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키로 트레이딩 가능</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국내외 주식 조회</a:t>
            </a:r>
            <a:r>
              <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주문 기능 제공</a:t>
            </a:r>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800100" lvl="1" indent="-342900">
              <a:buFont typeface="Arial" panose="020B0604020202020204" pitchFamily="34" charset="0"/>
              <a:buChar char="•"/>
            </a:pPr>
            <a:r>
              <a:rPr lang="ko-KR" altLang="en-US"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모의투자 및 실제 계좌에서 사용 가능</a:t>
            </a: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8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실전투자 전 충분한 테스트를 위해</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계좌에서 </a:t>
            </a:r>
            <a:r>
              <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12</a:t>
            </a:r>
            <a:r>
              <a:rPr lang="ko-KR" altLang="en-US"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개월간 진행 </a:t>
            </a:r>
            <a:endParaRPr lang="en-US" altLang="ko-KR" sz="28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0" name="TextBox 9">
            <a:extLst>
              <a:ext uri="{FF2B5EF4-FFF2-40B4-BE49-F238E27FC236}">
                <a16:creationId xmlns:a16="http://schemas.microsoft.com/office/drawing/2014/main" id="{A3D190FB-A5C7-8E0E-5C04-E3444AFC5A2E}"/>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36149829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pic>
        <p:nvPicPr>
          <p:cNvPr id="9" name="Picture 8">
            <a:extLst>
              <a:ext uri="{FF2B5EF4-FFF2-40B4-BE49-F238E27FC236}">
                <a16:creationId xmlns:a16="http://schemas.microsoft.com/office/drawing/2014/main" id="{09036D35-1F55-3DAB-20EF-B747AE4A9B1E}"/>
              </a:ext>
            </a:extLst>
          </p:cNvPr>
          <p:cNvPicPr>
            <a:picLocks noChangeAspect="1"/>
          </p:cNvPicPr>
          <p:nvPr/>
        </p:nvPicPr>
        <p:blipFill rotWithShape="1">
          <a:blip r:embed="rId3"/>
          <a:srcRect r="16727"/>
          <a:stretch/>
        </p:blipFill>
        <p:spPr>
          <a:xfrm>
            <a:off x="914401" y="2762131"/>
            <a:ext cx="10972800" cy="6148269"/>
          </a:xfrm>
          <a:prstGeom prst="rect">
            <a:avLst/>
          </a:prstGeom>
        </p:spPr>
      </p:pic>
      <p:pic>
        <p:nvPicPr>
          <p:cNvPr id="10" name="Picture 9">
            <a:extLst>
              <a:ext uri="{FF2B5EF4-FFF2-40B4-BE49-F238E27FC236}">
                <a16:creationId xmlns:a16="http://schemas.microsoft.com/office/drawing/2014/main" id="{D3C821B6-F64A-E645-AEAA-BC0B8279A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200" y="3264521"/>
            <a:ext cx="4648200" cy="55359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449353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신청</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 주식</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선물옵션 모의투자</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모의투자안내 → 모의투자 신청</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억원으로 신청함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신청</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sp>
        <p:nvSpPr>
          <p:cNvPr id="12" name="TextBox 11">
            <a:extLst>
              <a:ext uri="{FF2B5EF4-FFF2-40B4-BE49-F238E27FC236}">
                <a16:creationId xmlns:a16="http://schemas.microsoft.com/office/drawing/2014/main" id="{DAE7BC58-D556-EAB9-F80C-A303F35292AA}"/>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90844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5" name="텍스트 상자 53"/>
          <p:cNvSpPr txBox="1">
            <a:spLocks/>
          </p:cNvSpPr>
          <p:nvPr/>
        </p:nvSpPr>
        <p:spPr>
          <a:xfrm>
            <a:off x="2895600" y="647700"/>
            <a:ext cx="6255385"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 데이터 클린징</a:t>
            </a: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1</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20" name="TextBox 19">
            <a:extLst>
              <a:ext uri="{FF2B5EF4-FFF2-40B4-BE49-F238E27FC236}">
                <a16:creationId xmlns:a16="http://schemas.microsoft.com/office/drawing/2014/main" id="{B22665FA-A65A-6164-59F9-708F67443320}"/>
              </a:ext>
            </a:extLst>
          </p:cNvPr>
          <p:cNvSpPr txBox="1"/>
          <p:nvPr/>
        </p:nvSpPr>
        <p:spPr>
          <a:xfrm>
            <a:off x="10439400" y="2608751"/>
            <a:ext cx="5358765" cy="369332"/>
          </a:xfrm>
          <a:prstGeom prst="rect">
            <a:avLst/>
          </a:prstGeom>
          <a:noFill/>
        </p:spPr>
        <p:txBody>
          <a:bodyPr wrap="square" rtlCol="0">
            <a:spAutoFit/>
          </a:bodyPr>
          <a:lstStyle/>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개발자 도구로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CSV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통신과정 확인 확인</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p>
        </p:txBody>
      </p:sp>
      <p:sp>
        <p:nvSpPr>
          <p:cNvPr id="15" name="TextBox 14">
            <a:extLst>
              <a:ext uri="{FF2B5EF4-FFF2-40B4-BE49-F238E27FC236}">
                <a16:creationId xmlns:a16="http://schemas.microsoft.com/office/drawing/2014/main" id="{64B00509-C3AE-9CA2-577F-2A99660B8DBC}"/>
              </a:ext>
            </a:extLst>
          </p:cNvPr>
          <p:cNvSpPr txBox="1"/>
          <p:nvPr/>
        </p:nvSpPr>
        <p:spPr>
          <a:xfrm>
            <a:off x="10287000" y="3675227"/>
            <a:ext cx="9150926" cy="646331"/>
          </a:xfrm>
          <a:prstGeom prst="rect">
            <a:avLst/>
          </a:prstGeom>
          <a:noFill/>
        </p:spPr>
        <p:txBody>
          <a:bodyPr wrap="square">
            <a:spAutoFit/>
          </a:bodyPr>
          <a:lstStyle/>
          <a:p>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Request URL(</a:t>
            </a:r>
            <a:r>
              <a:rPr lang="en-US" altLang="ko-KR"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dwnload</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를 전송하면 그에 해당하는 데이터 받음  </a:t>
            </a:r>
          </a:p>
          <a:p>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Payload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탭에서 </a:t>
            </a:r>
            <a:r>
              <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OTP </a:t>
            </a:r>
            <a:r>
              <a:rPr lang="ko-KR" altLang="en-US"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확</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9" name="Picture 6">
            <a:extLst>
              <a:ext uri="{FF2B5EF4-FFF2-40B4-BE49-F238E27FC236}">
                <a16:creationId xmlns:a16="http://schemas.microsoft.com/office/drawing/2014/main" id="{54EDAD7C-8116-C43D-938F-70962682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782" y="2253836"/>
            <a:ext cx="8071018" cy="28890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F870511-7730-774A-E02F-7EED55F9ABF1}"/>
              </a:ext>
            </a:extLst>
          </p:cNvPr>
          <p:cNvSpPr txBox="1"/>
          <p:nvPr/>
        </p:nvSpPr>
        <p:spPr>
          <a:xfrm>
            <a:off x="1542787" y="2608751"/>
            <a:ext cx="5358765" cy="400110"/>
          </a:xfrm>
          <a:prstGeom prst="rect">
            <a:avLst/>
          </a:prstGeom>
          <a:noFill/>
        </p:spPr>
        <p:txBody>
          <a:bodyPr wrap="square" rtlCol="0">
            <a:spAutoFit/>
          </a:bodyPr>
          <a:lstStyle/>
          <a:p>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클린징</a:t>
            </a:r>
            <a:r>
              <a:rPr lang="en-US" altLang="ko-KR"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endParaRPr lang="ko-KR" altLang="en-US" sz="2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04997C4E-87E1-8ED6-0071-D3AE0215B4DA}"/>
              </a:ext>
            </a:extLst>
          </p:cNvPr>
          <p:cNvSpPr txBox="1"/>
          <p:nvPr/>
        </p:nvSpPr>
        <p:spPr>
          <a:xfrm>
            <a:off x="1447829" y="2978083"/>
            <a:ext cx="7162771" cy="2062103"/>
          </a:xfrm>
          <a:prstGeom prst="rect">
            <a:avLst/>
          </a:prstGeom>
          <a:noFill/>
        </p:spPr>
        <p:txBody>
          <a:bodyPr wrap="square">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종목구분 컬럼추가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일반 종목과 스팩</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우선주</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리츠</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기타 주식 구분</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열 이름에 있는 공백 없애기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필요한 열만 선택</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nan</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은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SQL</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에 저장하지 못하므로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None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 변경</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6" name="Picture 15">
            <a:extLst>
              <a:ext uri="{FF2B5EF4-FFF2-40B4-BE49-F238E27FC236}">
                <a16:creationId xmlns:a16="http://schemas.microsoft.com/office/drawing/2014/main" id="{5A888CAE-58EE-793A-1775-782849AEB68F}"/>
              </a:ext>
            </a:extLst>
          </p:cNvPr>
          <p:cNvPicPr>
            <a:picLocks noChangeAspect="1"/>
          </p:cNvPicPr>
          <p:nvPr/>
        </p:nvPicPr>
        <p:blipFill rotWithShape="1">
          <a:blip r:embed="rId4"/>
          <a:srcRect r="6146"/>
          <a:stretch/>
        </p:blipFill>
        <p:spPr>
          <a:xfrm>
            <a:off x="914400" y="5512195"/>
            <a:ext cx="8120575" cy="3041590"/>
          </a:xfrm>
          <a:prstGeom prst="rect">
            <a:avLst/>
          </a:prstGeom>
        </p:spPr>
      </p:pic>
      <p:pic>
        <p:nvPicPr>
          <p:cNvPr id="18" name="Picture 17">
            <a:extLst>
              <a:ext uri="{FF2B5EF4-FFF2-40B4-BE49-F238E27FC236}">
                <a16:creationId xmlns:a16="http://schemas.microsoft.com/office/drawing/2014/main" id="{9290D4C9-D201-B646-F7C5-924232C42C09}"/>
              </a:ext>
            </a:extLst>
          </p:cNvPr>
          <p:cNvPicPr>
            <a:picLocks noChangeAspect="1"/>
          </p:cNvPicPr>
          <p:nvPr/>
        </p:nvPicPr>
        <p:blipFill>
          <a:blip r:embed="rId5"/>
          <a:stretch>
            <a:fillRect/>
          </a:stretch>
        </p:blipFill>
        <p:spPr>
          <a:xfrm>
            <a:off x="9220202" y="2282923"/>
            <a:ext cx="8713362" cy="4077269"/>
          </a:xfrm>
          <a:prstGeom prst="rect">
            <a:avLst/>
          </a:prstGeom>
        </p:spPr>
      </p:pic>
      <p:sp>
        <p:nvSpPr>
          <p:cNvPr id="21" name="도형 36">
            <a:extLst>
              <a:ext uri="{FF2B5EF4-FFF2-40B4-BE49-F238E27FC236}">
                <a16:creationId xmlns:a16="http://schemas.microsoft.com/office/drawing/2014/main" id="{AB3006B3-9247-28A1-80E5-9D4A8917883A}"/>
              </a:ext>
            </a:extLst>
          </p:cNvPr>
          <p:cNvSpPr>
            <a:spLocks/>
          </p:cNvSpPr>
          <p:nvPr/>
        </p:nvSpPr>
        <p:spPr>
          <a:xfrm>
            <a:off x="9220202" y="6040985"/>
            <a:ext cx="1499233" cy="319207"/>
          </a:xfrm>
          <a:prstGeom prst="rect">
            <a:avLst/>
          </a:prstGeom>
          <a:noFill/>
          <a:ln w="25400" cap="flat" cmpd="sng">
            <a:solidFill>
              <a:srgbClr val="B8AB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en-US" altLang="ko-KR"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0" indent="0" algn="ctr" hangingPunct="1"/>
            <a:endParaRPr lang="ko-KR" altLang="en-US" sz="1800"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82072279-EE00-18BE-AFB6-C358A2C138B5}"/>
              </a:ext>
            </a:extLst>
          </p:cNvPr>
          <p:cNvSpPr txBox="1"/>
          <p:nvPr/>
        </p:nvSpPr>
        <p:spPr>
          <a:xfrm>
            <a:off x="14935200" y="988729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PART1 </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종목코드 및 섹터데이터 크롤링</a:t>
            </a:r>
          </a:p>
        </p:txBody>
      </p:sp>
    </p:spTree>
    <p:extLst>
      <p:ext uri="{BB962C8B-B14F-4D97-AF65-F5344CB8AC3E}">
        <p14:creationId xmlns:p14="http://schemas.microsoft.com/office/powerpoint/2010/main" val="443535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7" name="Picture 6">
            <a:extLst>
              <a:ext uri="{FF2B5EF4-FFF2-40B4-BE49-F238E27FC236}">
                <a16:creationId xmlns:a16="http://schemas.microsoft.com/office/drawing/2014/main" id="{45671AFE-B1EA-806A-68E9-02FFD003B6CE}"/>
              </a:ext>
            </a:extLst>
          </p:cNvPr>
          <p:cNvPicPr>
            <a:picLocks noChangeAspect="1"/>
          </p:cNvPicPr>
          <p:nvPr/>
        </p:nvPicPr>
        <p:blipFill>
          <a:blip r:embed="rId3"/>
          <a:stretch>
            <a:fillRect/>
          </a:stretch>
        </p:blipFill>
        <p:spPr>
          <a:xfrm>
            <a:off x="2744609" y="3246175"/>
            <a:ext cx="11885791" cy="4624682"/>
          </a:xfrm>
          <a:prstGeom prst="rect">
            <a:avLst/>
          </a:prstGeom>
        </p:spPr>
      </p:pic>
      <p:sp>
        <p:nvSpPr>
          <p:cNvPr id="8" name="TextBox 7">
            <a:extLst>
              <a:ext uri="{FF2B5EF4-FFF2-40B4-BE49-F238E27FC236}">
                <a16:creationId xmlns:a16="http://schemas.microsoft.com/office/drawing/2014/main" id="{9C691772-6DFC-DAA5-170E-512C3C7C3802}"/>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183717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모의투자 계정 만들기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8" name="Picture 7">
            <a:extLst>
              <a:ext uri="{FF2B5EF4-FFF2-40B4-BE49-F238E27FC236}">
                <a16:creationId xmlns:a16="http://schemas.microsoft.com/office/drawing/2014/main" id="{C16229FD-2CCF-AB08-3D6B-8C2260DF843D}"/>
              </a:ext>
            </a:extLst>
          </p:cNvPr>
          <p:cNvPicPr>
            <a:picLocks noChangeAspect="1"/>
          </p:cNvPicPr>
          <p:nvPr/>
        </p:nvPicPr>
        <p:blipFill rotWithShape="1">
          <a:blip r:embed="rId3"/>
          <a:srcRect l="1101" r="998"/>
          <a:stretch/>
        </p:blipFill>
        <p:spPr>
          <a:xfrm>
            <a:off x="2038350" y="2694711"/>
            <a:ext cx="3143250" cy="6401693"/>
          </a:xfrm>
          <a:prstGeom prst="rect">
            <a:avLst/>
          </a:prstGeom>
        </p:spPr>
      </p:pic>
      <p:pic>
        <p:nvPicPr>
          <p:cNvPr id="10" name="Picture 9">
            <a:extLst>
              <a:ext uri="{FF2B5EF4-FFF2-40B4-BE49-F238E27FC236}">
                <a16:creationId xmlns:a16="http://schemas.microsoft.com/office/drawing/2014/main" id="{8E801C28-C475-F7E0-7C98-DC2B479256ED}"/>
              </a:ext>
            </a:extLst>
          </p:cNvPr>
          <p:cNvPicPr>
            <a:picLocks noChangeAspect="1"/>
          </p:cNvPicPr>
          <p:nvPr/>
        </p:nvPicPr>
        <p:blipFill>
          <a:blip r:embed="rId4"/>
          <a:stretch>
            <a:fillRect/>
          </a:stretch>
        </p:blipFill>
        <p:spPr>
          <a:xfrm>
            <a:off x="5638800" y="2711982"/>
            <a:ext cx="12361169" cy="6070908"/>
          </a:xfrm>
          <a:prstGeom prst="rect">
            <a:avLst/>
          </a:prstGeom>
        </p:spPr>
      </p:pic>
      <p:sp>
        <p:nvSpPr>
          <p:cNvPr id="12" name="TextBox 11">
            <a:extLst>
              <a:ext uri="{FF2B5EF4-FFF2-40B4-BE49-F238E27FC236}">
                <a16:creationId xmlns:a16="http://schemas.microsoft.com/office/drawing/2014/main" id="{0C326D18-C29B-3CB4-86B7-7B3EE415B160}"/>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
        <p:nvSpPr>
          <p:cNvPr id="5" name="Rectangle 4">
            <a:extLst>
              <a:ext uri="{FF2B5EF4-FFF2-40B4-BE49-F238E27FC236}">
                <a16:creationId xmlns:a16="http://schemas.microsoft.com/office/drawing/2014/main" id="{41BBAC66-A6F1-D34F-D2A1-ABBD4BBD5E35}"/>
              </a:ext>
            </a:extLst>
          </p:cNvPr>
          <p:cNvSpPr/>
          <p:nvPr/>
        </p:nvSpPr>
        <p:spPr>
          <a:xfrm>
            <a:off x="7315200" y="4533900"/>
            <a:ext cx="990600" cy="15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821205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9" name="Picture 8">
            <a:extLst>
              <a:ext uri="{FF2B5EF4-FFF2-40B4-BE49-F238E27FC236}">
                <a16:creationId xmlns:a16="http://schemas.microsoft.com/office/drawing/2014/main" id="{E33DE271-6106-086E-51D8-DCEB82CC2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7800" y="2581957"/>
            <a:ext cx="4876800" cy="59251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F829658-A1FA-EA9D-7EA1-78562DAB79FE}"/>
              </a:ext>
            </a:extLst>
          </p:cNvPr>
          <p:cNvSpPr txBox="1"/>
          <p:nvPr/>
        </p:nvSpPr>
        <p:spPr>
          <a:xfrm>
            <a:off x="13345080" y="3097859"/>
            <a:ext cx="4180920" cy="4862870"/>
          </a:xfrm>
          <a:prstGeom prst="rect">
            <a:avLst/>
          </a:prstGeom>
          <a:noFill/>
        </p:spPr>
        <p:txBody>
          <a:bodyPr wrap="square" rtlCol="0">
            <a:spAutoFit/>
          </a:bodyPr>
          <a:lstStyle/>
          <a:p>
            <a:pPr algn="l"/>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App Key</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와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App Secret</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으로 접근 토큰 발급 가능</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접근 토큰을 통해 계좌 접근 가능</a:t>
            </a:r>
            <a:endPar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en-US" altLang="ko-KR"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주문이나 정정</a:t>
            </a:r>
            <a:r>
              <a:rPr lang="en-US" altLang="ko-KR" sz="24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취소 등을 할 때는 추가적으로 해쉬키 </a:t>
            </a:r>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필요</a:t>
            </a:r>
            <a:endPar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gn="l"/>
            <a:r>
              <a:rPr lang="ko-KR" altLang="en-US" sz="24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자세한 내용은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KIS Developers</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의 공식 </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API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문서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페이지 참조</a:t>
            </a:r>
          </a:p>
          <a:p>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9" name="TextBox 18">
            <a:extLst>
              <a:ext uri="{FF2B5EF4-FFF2-40B4-BE49-F238E27FC236}">
                <a16:creationId xmlns:a16="http://schemas.microsoft.com/office/drawing/2014/main" id="{C0529EEA-9662-24D5-D83A-D98F8C95911A}"/>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pic>
        <p:nvPicPr>
          <p:cNvPr id="8" name="Picture 7">
            <a:extLst>
              <a:ext uri="{FF2B5EF4-FFF2-40B4-BE49-F238E27FC236}">
                <a16:creationId xmlns:a16="http://schemas.microsoft.com/office/drawing/2014/main" id="{ADB2DD86-3D64-397C-DEA7-0B90B588F47C}"/>
              </a:ext>
            </a:extLst>
          </p:cNvPr>
          <p:cNvPicPr>
            <a:picLocks noChangeAspect="1"/>
          </p:cNvPicPr>
          <p:nvPr/>
        </p:nvPicPr>
        <p:blipFill>
          <a:blip r:embed="rId4"/>
          <a:stretch>
            <a:fillRect/>
          </a:stretch>
        </p:blipFill>
        <p:spPr>
          <a:xfrm>
            <a:off x="957377" y="2552819"/>
            <a:ext cx="5635510" cy="6316381"/>
          </a:xfrm>
          <a:prstGeom prst="rect">
            <a:avLst/>
          </a:prstGeom>
        </p:spPr>
      </p:pic>
      <p:pic>
        <p:nvPicPr>
          <p:cNvPr id="17" name="Picture 16">
            <a:extLst>
              <a:ext uri="{FF2B5EF4-FFF2-40B4-BE49-F238E27FC236}">
                <a16:creationId xmlns:a16="http://schemas.microsoft.com/office/drawing/2014/main" id="{3AA8F596-0B52-4C1E-9CBD-9D0848578C75}"/>
              </a:ext>
            </a:extLst>
          </p:cNvPr>
          <p:cNvPicPr>
            <a:picLocks noChangeAspect="1"/>
          </p:cNvPicPr>
          <p:nvPr/>
        </p:nvPicPr>
        <p:blipFill>
          <a:blip r:embed="rId5"/>
          <a:stretch>
            <a:fillRect/>
          </a:stretch>
        </p:blipFill>
        <p:spPr>
          <a:xfrm>
            <a:off x="6788263" y="2552818"/>
            <a:ext cx="5667859" cy="6170809"/>
          </a:xfrm>
          <a:prstGeom prst="rect">
            <a:avLst/>
          </a:prstGeom>
        </p:spPr>
      </p:pic>
    </p:spTree>
    <p:extLst>
      <p:ext uri="{BB962C8B-B14F-4D97-AF65-F5344CB8AC3E}">
        <p14:creationId xmlns:p14="http://schemas.microsoft.com/office/powerpoint/2010/main" val="11435120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p>
        </p:txBody>
      </p:sp>
      <p:sp>
        <p:nvSpPr>
          <p:cNvPr id="11" name="TextBox 10">
            <a:extLst>
              <a:ext uri="{FF2B5EF4-FFF2-40B4-BE49-F238E27FC236}">
                <a16:creationId xmlns:a16="http://schemas.microsoft.com/office/drawing/2014/main" id="{50187B25-C84C-D69E-9741-55C44E78C1D1}"/>
              </a:ext>
            </a:extLst>
          </p:cNvPr>
          <p:cNvSpPr txBox="1"/>
          <p:nvPr/>
        </p:nvSpPr>
        <p:spPr>
          <a:xfrm>
            <a:off x="13182600" y="3771900"/>
            <a:ext cx="3581400" cy="2123658"/>
          </a:xfrm>
          <a:prstGeom prst="rect">
            <a:avLst/>
          </a:prstGeom>
          <a:noFill/>
        </p:spPr>
        <p:txBody>
          <a:bodyPr wrap="square" rtlCol="0">
            <a:spAutoFit/>
          </a:bodyPr>
          <a:lstStyle/>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한국투자증권 로그인</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상단 메뉴에서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트레이딩 →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OPEN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KIS Developers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서비스 신청하기</a:t>
            </a:r>
          </a:p>
        </p:txBody>
      </p:sp>
      <p:pic>
        <p:nvPicPr>
          <p:cNvPr id="9" name="Picture 8">
            <a:extLst>
              <a:ext uri="{FF2B5EF4-FFF2-40B4-BE49-F238E27FC236}">
                <a16:creationId xmlns:a16="http://schemas.microsoft.com/office/drawing/2014/main" id="{E33DE271-6106-086E-51D8-DCEB82CC2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2548781"/>
            <a:ext cx="4724400" cy="38882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03AD8B-9B22-226B-2D26-27FD8F44BDE4}"/>
              </a:ext>
            </a:extLst>
          </p:cNvPr>
          <p:cNvPicPr>
            <a:picLocks noChangeAspect="1"/>
          </p:cNvPicPr>
          <p:nvPr/>
        </p:nvPicPr>
        <p:blipFill>
          <a:blip r:embed="rId4"/>
          <a:stretch>
            <a:fillRect/>
          </a:stretch>
        </p:blipFill>
        <p:spPr>
          <a:xfrm>
            <a:off x="2635926" y="2598630"/>
            <a:ext cx="6532023" cy="6563277"/>
          </a:xfrm>
          <a:prstGeom prst="rect">
            <a:avLst/>
          </a:prstGeom>
        </p:spPr>
      </p:pic>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2" name="TextBox 11">
            <a:extLst>
              <a:ext uri="{FF2B5EF4-FFF2-40B4-BE49-F238E27FC236}">
                <a16:creationId xmlns:a16="http://schemas.microsoft.com/office/drawing/2014/main" id="{5ABAEF70-66E2-4283-7BFC-2A1031F7E499}"/>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31163240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접근 토큰 및 해쉬 키 발급받기</a:t>
            </a:r>
          </a:p>
        </p:txBody>
      </p:sp>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7" name="TextBox 6">
            <a:extLst>
              <a:ext uri="{FF2B5EF4-FFF2-40B4-BE49-F238E27FC236}">
                <a16:creationId xmlns:a16="http://schemas.microsoft.com/office/drawing/2014/main" id="{4AA59255-43E1-7A5C-9393-260ED695104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pic>
        <p:nvPicPr>
          <p:cNvPr id="9" name="Picture 8">
            <a:extLst>
              <a:ext uri="{FF2B5EF4-FFF2-40B4-BE49-F238E27FC236}">
                <a16:creationId xmlns:a16="http://schemas.microsoft.com/office/drawing/2014/main" id="{C27F1FEC-8B84-78E0-FD36-60D28F9D5DFF}"/>
              </a:ext>
            </a:extLst>
          </p:cNvPr>
          <p:cNvPicPr>
            <a:picLocks noChangeAspect="1"/>
          </p:cNvPicPr>
          <p:nvPr/>
        </p:nvPicPr>
        <p:blipFill>
          <a:blip r:embed="rId3"/>
          <a:stretch>
            <a:fillRect/>
          </a:stretch>
        </p:blipFill>
        <p:spPr>
          <a:xfrm>
            <a:off x="3886200" y="3566630"/>
            <a:ext cx="10109877" cy="4467455"/>
          </a:xfrm>
          <a:prstGeom prst="rect">
            <a:avLst/>
          </a:prstGeom>
        </p:spPr>
      </p:pic>
    </p:spTree>
    <p:extLst>
      <p:ext uri="{BB962C8B-B14F-4D97-AF65-F5344CB8AC3E}">
        <p14:creationId xmlns:p14="http://schemas.microsoft.com/office/powerpoint/2010/main" val="56564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7" name="Picture 6">
            <a:extLst>
              <a:ext uri="{FF2B5EF4-FFF2-40B4-BE49-F238E27FC236}">
                <a16:creationId xmlns:a16="http://schemas.microsoft.com/office/drawing/2014/main" id="{7434E16F-B6A0-4F11-1E12-B509D704D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910" y="2069639"/>
            <a:ext cx="14078699" cy="79389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025FCC-C8A0-10CB-EBA1-B13291528574}"/>
              </a:ext>
            </a:extLst>
          </p:cNvPr>
          <p:cNvSpPr txBox="1"/>
          <p:nvPr/>
        </p:nvSpPr>
        <p:spPr>
          <a:xfrm>
            <a:off x="3492138" y="2690243"/>
            <a:ext cx="11963400" cy="7758984"/>
          </a:xfrm>
          <a:prstGeom prst="rect">
            <a:avLst/>
          </a:prstGeom>
          <a:noFill/>
        </p:spPr>
        <p:txBody>
          <a:bodyPr wrap="square" rtlCol="0">
            <a:spAutoFit/>
          </a:bodyPr>
          <a:lstStyle/>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현재가 함수</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get_price</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(ticker):</a:t>
            </a: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 입력 → 현재가 출력 함수 생성</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연속 조회 시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0.1</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초 정지 시간 설정 필요</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(API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호출제한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p>
          <a:p>
            <a:pPr marL="742950" lvl="1" indent="-285750">
              <a:lnSpc>
                <a:spcPts val="3040"/>
              </a:lnSpc>
              <a:buFont typeface="Arial" panose="020B0604020202020204" pitchFamily="34" charset="0"/>
              <a:buChar char="•"/>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계좌잔고 조회</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check_account</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endParaRPr lang="en-US" altLang="ko-KR" sz="2200" dirty="0">
              <a:solidFill>
                <a:schemeClr val="bg1"/>
              </a:solidFill>
              <a:latin typeface="Pretendard Variable" panose="02000003000000020004" pitchFamily="2" charset="-127"/>
            </a:endParaRP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계좌의 보유종목 및 계좌잔고 조회 함수 생성</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잔고조회 API: 모의투자 최대 20종목, 실계좌 최대 50종목 조회</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 수 초과 시 연속조회 필요</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연속조회 값: </a:t>
            </a:r>
            <a:r>
              <a:rPr kumimoji="0" lang="ko-KR" altLang="ko-KR"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res.json()['ctx_area_nk100’], </a:t>
            </a:r>
            <a:r>
              <a:rPr kumimoji="0" lang="ko-KR" altLang="en-US"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빈 값</a:t>
            </a:r>
            <a:r>
              <a:rPr kumimoji="0" lang="en-US" altLang="ko-KR"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이면 종료, 아니면 연속조회 시작</a:t>
            </a:r>
          </a:p>
          <a:p>
            <a:pPr marL="800100" lvl="1" indent="-342900" eaLnBrk="0" fontAlgn="base" hangingPunct="0">
              <a:lnSpc>
                <a:spcPts val="3040"/>
              </a:lnSpc>
              <a:spcBef>
                <a:spcPct val="0"/>
              </a:spcBef>
              <a:spcAft>
                <a:spcPct val="0"/>
              </a:spcAft>
              <a:buFont typeface="Arial" panose="020B0604020202020204" pitchFamily="34" charset="0"/>
              <a:buChar char="•"/>
            </a:pP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연속조회는 </a:t>
            </a:r>
            <a:r>
              <a:rPr kumimoji="0" lang="ko-KR" altLang="en-US" sz="220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빈 값</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kumimoji="0" lang="ko-KR" altLang="ko-KR" sz="2200" b="0" i="0" u="none" strike="noStrike" cap="none" normalizeH="0" baseline="0" dirty="0">
                <a:ln>
                  <a:noFill/>
                </a:ln>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나올 때까지 while문으로 반복</a:t>
            </a:r>
          </a:p>
          <a:p>
            <a:pPr>
              <a:lnSpc>
                <a:spcPts val="3040"/>
              </a:lnSpc>
            </a:pPr>
            <a:endParaRPr lang="en-US" altLang="ko-KR" sz="2200" dirty="0">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 함수</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pPr>
              <a:lnSpc>
                <a:spcPts val="30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trading(</a:t>
            </a:r>
            <a:r>
              <a:rPr lang="en-US" altLang="ko-KR" sz="2200" dirty="0" err="1">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tr_id</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(ticker)</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와 매수</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매도 구분</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a:t>
            </a:r>
            <a:r>
              <a:rPr lang="en-US" altLang="ko-KR" sz="2200" b="0" i="0" dirty="0" err="1">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tr_id</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입력 받아 주문 함수 생성</a:t>
            </a:r>
            <a:endPar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742950" lvl="1" indent="-285750">
              <a:lnSpc>
                <a:spcPts val="3040"/>
              </a:lnSpc>
              <a:buFont typeface="Arial" panose="020B0604020202020204" pitchFamily="34" charset="0"/>
              <a:buChar char="•"/>
            </a:pPr>
            <a:r>
              <a:rPr lang="ko-KR" altLang="en-US"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최유리 지정가로 한 주 주문 설정 </a:t>
            </a:r>
            <a:r>
              <a:rPr lang="en-US" altLang="ko-KR" sz="22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(ORD_DVSN: ＂00＂, ORD_QTY: 1)</a:t>
            </a:r>
          </a:p>
          <a:p>
            <a:pPr>
              <a:lnSpc>
                <a:spcPts val="304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040"/>
              </a:lnSpc>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410F6AA5-5AAE-A92B-34EA-88F2B6FC2C7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34764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sp>
        <p:nvSpPr>
          <p:cNvPr id="10" name="TextBox 9">
            <a:extLst>
              <a:ext uri="{FF2B5EF4-FFF2-40B4-BE49-F238E27FC236}">
                <a16:creationId xmlns:a16="http://schemas.microsoft.com/office/drawing/2014/main" id="{0944B387-10C8-ED3A-F5D1-9A969E06996E}"/>
              </a:ext>
            </a:extLst>
          </p:cNvPr>
          <p:cNvSpPr txBox="1"/>
          <p:nvPr/>
        </p:nvSpPr>
        <p:spPr>
          <a:xfrm>
            <a:off x="10966268" y="3101595"/>
            <a:ext cx="3823063" cy="2665281"/>
          </a:xfrm>
          <a:prstGeom prst="rect">
            <a:avLst/>
          </a:prstGeom>
          <a:noFill/>
        </p:spPr>
        <p:txBody>
          <a:bodyPr wrap="square" rtlCol="0">
            <a:spAutoFit/>
          </a:bodyPr>
          <a:lstStyle/>
          <a:p>
            <a:pPr algn="l">
              <a:lnSpc>
                <a:spcPct val="150000"/>
              </a:lnSpc>
            </a:pP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종목코드</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005930 (</a:t>
            </a:r>
            <a:r>
              <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삼성전자</a:t>
            </a:r>
            <a:r>
              <a:rPr lang="en-US" altLang="ko-KR"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ko-KR" altLang="en-US" sz="2400" b="0" i="0" dirty="0">
              <a:solidFill>
                <a:schemeClr val="bg1"/>
              </a:solidFill>
              <a:effectLst/>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주문방법</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01(</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주문단가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시장가</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p>
          <a:p>
            <a:pPr>
              <a:lnSpc>
                <a:spcPct val="15000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주문수량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10</a:t>
            </a:r>
            <a:endPar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5" name="TextBox 14">
            <a:extLst>
              <a:ext uri="{FF2B5EF4-FFF2-40B4-BE49-F238E27FC236}">
                <a16:creationId xmlns:a16="http://schemas.microsoft.com/office/drawing/2014/main" id="{410F6AA5-5AAE-A92B-34EA-88F2B6FC2C7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pic>
        <p:nvPicPr>
          <p:cNvPr id="9" name="Picture 8">
            <a:extLst>
              <a:ext uri="{FF2B5EF4-FFF2-40B4-BE49-F238E27FC236}">
                <a16:creationId xmlns:a16="http://schemas.microsoft.com/office/drawing/2014/main" id="{5C17AF4B-F821-B853-A6E6-A41A8E66DAE4}"/>
              </a:ext>
            </a:extLst>
          </p:cNvPr>
          <p:cNvPicPr>
            <a:picLocks noChangeAspect="1"/>
          </p:cNvPicPr>
          <p:nvPr/>
        </p:nvPicPr>
        <p:blipFill>
          <a:blip r:embed="rId3"/>
          <a:stretch>
            <a:fillRect/>
          </a:stretch>
        </p:blipFill>
        <p:spPr>
          <a:xfrm>
            <a:off x="1877961" y="3833684"/>
            <a:ext cx="7239000" cy="4497516"/>
          </a:xfrm>
          <a:prstGeom prst="rect">
            <a:avLst/>
          </a:prstGeom>
        </p:spPr>
      </p:pic>
      <p:pic>
        <p:nvPicPr>
          <p:cNvPr id="12" name="Picture 11">
            <a:extLst>
              <a:ext uri="{FF2B5EF4-FFF2-40B4-BE49-F238E27FC236}">
                <a16:creationId xmlns:a16="http://schemas.microsoft.com/office/drawing/2014/main" id="{DCEB841D-7A9E-B32B-4470-11334317B384}"/>
              </a:ext>
            </a:extLst>
          </p:cNvPr>
          <p:cNvPicPr>
            <a:picLocks noChangeAspect="1"/>
          </p:cNvPicPr>
          <p:nvPr/>
        </p:nvPicPr>
        <p:blipFill>
          <a:blip r:embed="rId4"/>
          <a:stretch>
            <a:fillRect/>
          </a:stretch>
        </p:blipFill>
        <p:spPr>
          <a:xfrm>
            <a:off x="10143151" y="3833684"/>
            <a:ext cx="7044653" cy="4497516"/>
          </a:xfrm>
          <a:prstGeom prst="rect">
            <a:avLst/>
          </a:prstGeom>
        </p:spPr>
      </p:pic>
      <p:sp>
        <p:nvSpPr>
          <p:cNvPr id="13" name="Arrow: Right 12">
            <a:extLst>
              <a:ext uri="{FF2B5EF4-FFF2-40B4-BE49-F238E27FC236}">
                <a16:creationId xmlns:a16="http://schemas.microsoft.com/office/drawing/2014/main" id="{AA0958EA-288A-3FE7-06B4-48B3F369D9BD}"/>
              </a:ext>
            </a:extLst>
          </p:cNvPr>
          <p:cNvSpPr/>
          <p:nvPr/>
        </p:nvSpPr>
        <p:spPr>
          <a:xfrm>
            <a:off x="9319260" y="5766876"/>
            <a:ext cx="586740" cy="743144"/>
          </a:xfrm>
          <a:prstGeom prst="rightArrow">
            <a:avLst/>
          </a:prstGeom>
          <a:solidFill>
            <a:srgbClr val="B8AB9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B8AB98"/>
              </a:solidFill>
            </a:endParaRPr>
          </a:p>
        </p:txBody>
      </p:sp>
    </p:spTree>
    <p:extLst>
      <p:ext uri="{BB962C8B-B14F-4D97-AF65-F5344CB8AC3E}">
        <p14:creationId xmlns:p14="http://schemas.microsoft.com/office/powerpoint/2010/main" val="3211582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11" name="Picture 10">
            <a:extLst>
              <a:ext uri="{FF2B5EF4-FFF2-40B4-BE49-F238E27FC236}">
                <a16:creationId xmlns:a16="http://schemas.microsoft.com/office/drawing/2014/main" id="{94288B89-86D5-E813-3B27-D714E2C20A55}"/>
              </a:ext>
            </a:extLst>
          </p:cNvPr>
          <p:cNvPicPr>
            <a:picLocks noChangeAspect="1"/>
          </p:cNvPicPr>
          <p:nvPr/>
        </p:nvPicPr>
        <p:blipFill>
          <a:blip r:embed="rId3"/>
          <a:stretch>
            <a:fillRect/>
          </a:stretch>
        </p:blipFill>
        <p:spPr>
          <a:xfrm>
            <a:off x="1095805" y="3341642"/>
            <a:ext cx="7239000" cy="5423880"/>
          </a:xfrm>
          <a:prstGeom prst="rect">
            <a:avLst/>
          </a:prstGeom>
        </p:spPr>
      </p:pic>
      <p:sp>
        <p:nvSpPr>
          <p:cNvPr id="12" name="TextBox 11">
            <a:extLst>
              <a:ext uri="{FF2B5EF4-FFF2-40B4-BE49-F238E27FC236}">
                <a16:creationId xmlns:a16="http://schemas.microsoft.com/office/drawing/2014/main" id="{9FE5B1AB-3DA5-6D90-722D-D02B1D58915B}"/>
              </a:ext>
            </a:extLst>
          </p:cNvPr>
          <p:cNvSpPr txBox="1"/>
          <p:nvPr/>
        </p:nvSpPr>
        <p:spPr>
          <a:xfrm>
            <a:off x="6385877" y="2753577"/>
            <a:ext cx="4596765" cy="400110"/>
          </a:xfrm>
          <a:prstGeom prst="rect">
            <a:avLst/>
          </a:prstGeom>
          <a:noFill/>
        </p:spPr>
        <p:txBody>
          <a:bodyPr wrap="square" rtlCol="0">
            <a:spAutoFit/>
          </a:bodyPr>
          <a:lstStyle/>
          <a:p>
            <a:r>
              <a:rPr lang="en-US" altLang="ko-KR"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CODE SNIPPET</a:t>
            </a:r>
            <a:endPar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endParaRPr>
          </a:p>
        </p:txBody>
      </p:sp>
      <p:pic>
        <p:nvPicPr>
          <p:cNvPr id="16" name="Picture 15">
            <a:extLst>
              <a:ext uri="{FF2B5EF4-FFF2-40B4-BE49-F238E27FC236}">
                <a16:creationId xmlns:a16="http://schemas.microsoft.com/office/drawing/2014/main" id="{3D20BDD7-1C0B-EC29-F102-E0CE613B4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146" y="2572505"/>
            <a:ext cx="6469054" cy="704945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BE58B05-A8FC-0D11-04D1-9452C2CCD4F0}"/>
              </a:ext>
            </a:extLst>
          </p:cNvPr>
          <p:cNvSpPr txBox="1"/>
          <p:nvPr/>
        </p:nvSpPr>
        <p:spPr>
          <a:xfrm>
            <a:off x="11424273" y="3153687"/>
            <a:ext cx="5638800" cy="5885394"/>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매수 매도 동시진행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1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모델 포트폴리오 불러오기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보유종목과 자산정보</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불러오기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종목 당 투자 금액 설정</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＊총자산금액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5</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억의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0.98</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즉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4</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억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9</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천만을 투자금액으로 설정</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3240"/>
              </a:lnSpc>
            </a:pP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총</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20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개의 종목이 모델포트폴리오에 있으니 종목당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2450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만원 투자</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lvl="1">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＊종목당 목표 수량 계산</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현재 보유한 종목의 수량과 투자할 종목의 보유 수량</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미보유시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으로</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저장</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투자 수량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목표 수량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보유 수량</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매매 시간을 오전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9</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시부터 오후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3</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시까지 설정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a:lnSpc>
                <a:spcPts val="3240"/>
              </a:lnSpc>
            </a:pP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스케쥴 등록 및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while</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문으로 스케쥴 실행</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pic>
        <p:nvPicPr>
          <p:cNvPr id="18" name="Picture 17">
            <a:extLst>
              <a:ext uri="{FF2B5EF4-FFF2-40B4-BE49-F238E27FC236}">
                <a16:creationId xmlns:a16="http://schemas.microsoft.com/office/drawing/2014/main" id="{CF7A8B3F-4159-A0E1-AC51-34A0EE20ED61}"/>
              </a:ext>
            </a:extLst>
          </p:cNvPr>
          <p:cNvPicPr>
            <a:picLocks noChangeAspect="1"/>
          </p:cNvPicPr>
          <p:nvPr/>
        </p:nvPicPr>
        <p:blipFill>
          <a:blip r:embed="rId5"/>
          <a:stretch>
            <a:fillRect/>
          </a:stretch>
        </p:blipFill>
        <p:spPr>
          <a:xfrm>
            <a:off x="8430790" y="2953632"/>
            <a:ext cx="2288645" cy="6242988"/>
          </a:xfrm>
          <a:prstGeom prst="rect">
            <a:avLst/>
          </a:prstGeom>
        </p:spPr>
      </p:pic>
      <p:sp>
        <p:nvSpPr>
          <p:cNvPr id="19" name="TextBox 18">
            <a:extLst>
              <a:ext uri="{FF2B5EF4-FFF2-40B4-BE49-F238E27FC236}">
                <a16:creationId xmlns:a16="http://schemas.microsoft.com/office/drawing/2014/main" id="{0ACED83B-4C73-9723-EBF9-41DAA47824BB}"/>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Tree>
    <p:extLst>
      <p:ext uri="{BB962C8B-B14F-4D97-AF65-F5344CB8AC3E}">
        <p14:creationId xmlns:p14="http://schemas.microsoft.com/office/powerpoint/2010/main" val="2525252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pic>
        <p:nvPicPr>
          <p:cNvPr id="7" name="Picture 6">
            <a:extLst>
              <a:ext uri="{FF2B5EF4-FFF2-40B4-BE49-F238E27FC236}">
                <a16:creationId xmlns:a16="http://schemas.microsoft.com/office/drawing/2014/main" id="{EC6A7FDE-D028-23B9-473E-F30CA5F91153}"/>
              </a:ext>
            </a:extLst>
          </p:cNvPr>
          <p:cNvPicPr>
            <a:picLocks noChangeAspect="1"/>
          </p:cNvPicPr>
          <p:nvPr/>
        </p:nvPicPr>
        <p:blipFill>
          <a:blip r:embed="rId3"/>
          <a:stretch>
            <a:fillRect/>
          </a:stretch>
        </p:blipFill>
        <p:spPr>
          <a:xfrm>
            <a:off x="2365690" y="3204809"/>
            <a:ext cx="7768910" cy="6195997"/>
          </a:xfrm>
          <a:prstGeom prst="rect">
            <a:avLst/>
          </a:prstGeom>
        </p:spPr>
      </p:pic>
      <p:sp>
        <p:nvSpPr>
          <p:cNvPr id="8" name="TextBox 7">
            <a:extLst>
              <a:ext uri="{FF2B5EF4-FFF2-40B4-BE49-F238E27FC236}">
                <a16:creationId xmlns:a16="http://schemas.microsoft.com/office/drawing/2014/main" id="{A62BDED4-F332-7F65-F2F8-3DBF59ADDB86}"/>
              </a:ext>
            </a:extLst>
          </p:cNvPr>
          <p:cNvSpPr txBox="1"/>
          <p:nvPr/>
        </p:nvSpPr>
        <p:spPr>
          <a:xfrm>
            <a:off x="9067800" y="2722325"/>
            <a:ext cx="1219199" cy="400110"/>
          </a:xfrm>
          <a:prstGeom prst="rect">
            <a:avLst/>
          </a:prstGeom>
          <a:noFill/>
        </p:spPr>
        <p:txBody>
          <a:bodyPr wrap="square" rtlCol="0">
            <a:spAutoFit/>
          </a:bodyPr>
          <a:lstStyle/>
          <a:p>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기존 잔고</a:t>
            </a:r>
          </a:p>
        </p:txBody>
      </p:sp>
      <p:pic>
        <p:nvPicPr>
          <p:cNvPr id="9" name="Picture 8">
            <a:extLst>
              <a:ext uri="{FF2B5EF4-FFF2-40B4-BE49-F238E27FC236}">
                <a16:creationId xmlns:a16="http://schemas.microsoft.com/office/drawing/2014/main" id="{47C4DAC8-182D-3AAE-3D2F-CC600AAEC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4791" y="3168886"/>
            <a:ext cx="6469054" cy="51074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E05B0FF-456A-6851-66F3-04A554ABB429}"/>
              </a:ext>
            </a:extLst>
          </p:cNvPr>
          <p:cNvSpPr txBox="1"/>
          <p:nvPr/>
        </p:nvSpPr>
        <p:spPr>
          <a:xfrm>
            <a:off x="11380730" y="3736450"/>
            <a:ext cx="5638800" cy="3970318"/>
          </a:xfrm>
          <a:prstGeom prst="rect">
            <a:avLst/>
          </a:prstGeom>
          <a:noFill/>
        </p:spPr>
        <p:txBody>
          <a:bodyPr wrap="square" rtlCol="0">
            <a:spAutoFit/>
          </a:bodyPr>
          <a:lstStyle/>
          <a:p>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&lt;</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매입금액 </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1600</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만원의 기존잔고</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&gt;</a:t>
            </a: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10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＊삼성전자의 경우</a:t>
            </a:r>
            <a:r>
              <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 API </a:t>
            </a:r>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테스트용으로 매입</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＊이 외의 종목들은 원주가를 사용하여 구성된 모델 포트폴리오의 종목들</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＊수정주가를 사용하여 구성된 현 모델 포트 폴리오와 겹치는 종목도 있고 아닌 종목도 있음 </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pPr marL="342900" indent="-342900">
              <a:buFont typeface="Arial" panose="020B0604020202020204" pitchFamily="34" charset="0"/>
              <a:buChar char="•"/>
            </a:pP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a:p>
            <a:r>
              <a:rPr lang="ko-KR" altLang="en-US"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rPr>
              <a:t>＊포트폴리오 리밸런싱을 테스트 하기엔 좋은 환경</a:t>
            </a:r>
            <a:endParaRPr lang="en-US" altLang="ko-KR" sz="2200" dirty="0">
              <a:solidFill>
                <a:schemeClr val="bg1"/>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3" name="TextBox 12">
            <a:extLst>
              <a:ext uri="{FF2B5EF4-FFF2-40B4-BE49-F238E27FC236}">
                <a16:creationId xmlns:a16="http://schemas.microsoft.com/office/drawing/2014/main" id="{BCECE86D-12CD-0CD9-E924-50852A230993}"/>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
        <p:nvSpPr>
          <p:cNvPr id="5" name="Rectangle 4">
            <a:extLst>
              <a:ext uri="{FF2B5EF4-FFF2-40B4-BE49-F238E27FC236}">
                <a16:creationId xmlns:a16="http://schemas.microsoft.com/office/drawing/2014/main" id="{794FC32D-16B4-D1CD-4D4C-C318518813D4}"/>
              </a:ext>
            </a:extLst>
          </p:cNvPr>
          <p:cNvSpPr/>
          <p:nvPr/>
        </p:nvSpPr>
        <p:spPr>
          <a:xfrm>
            <a:off x="3886200" y="3477260"/>
            <a:ext cx="990600" cy="181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5996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도형 44"/>
          <p:cNvSpPr>
            <a:spLocks/>
          </p:cNvSpPr>
          <p:nvPr/>
        </p:nvSpPr>
        <p:spPr>
          <a:xfrm>
            <a:off x="355600" y="227330"/>
            <a:ext cx="17927320" cy="128905"/>
          </a:xfrm>
          <a:prstGeom prst="rect">
            <a:avLst/>
          </a:prstGeom>
          <a:solidFill>
            <a:srgbClr val="B8AB98"/>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B8AB98"/>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cxnSp>
        <p:nvCxnSpPr>
          <p:cNvPr id="3" name="도형 49"/>
          <p:cNvCxnSpPr/>
          <p:nvPr/>
        </p:nvCxnSpPr>
        <p:spPr>
          <a:xfrm>
            <a:off x="2038350" y="1955165"/>
            <a:ext cx="16231235" cy="635"/>
          </a:xfrm>
          <a:prstGeom prst="line">
            <a:avLst/>
          </a:prstGeom>
          <a:ln w="9525" cap="flat" cmpd="sng">
            <a:solidFill>
              <a:srgbClr val="BDC2C5">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52"/>
          <p:cNvSpPr txBox="1">
            <a:spLocks/>
          </p:cNvSpPr>
          <p:nvPr/>
        </p:nvSpPr>
        <p:spPr>
          <a:xfrm>
            <a:off x="2052320" y="680720"/>
            <a:ext cx="8667115" cy="1097915"/>
          </a:xfrm>
          <a:prstGeom prst="rect">
            <a:avLst/>
          </a:prstGeom>
        </p:spPr>
        <p:txBody>
          <a:bodyPr vert="horz" wrap="square" lIns="0" tIns="0" rIns="0" bIns="0" numCol="1" rtlCol="1" anchor="t">
            <a:spAutoFit/>
          </a:bodyPr>
          <a:lstStyle/>
          <a:p>
            <a:pPr marL="0" indent="0" algn="l" latinLnBrk="0">
              <a:lnSpc>
                <a:spcPts val="8640"/>
              </a:lnSpc>
              <a:spcBef>
                <a:spcPct val="0"/>
              </a:spcBef>
              <a:buFontTx/>
              <a:buNone/>
            </a:pPr>
            <a:endParaRPr lang="ko-KR" altLang="en-US" sz="7200">
              <a:solidFill>
                <a:srgbClr val="009490"/>
              </a:solidFill>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6" name="TextBox 5">
            <a:extLst>
              <a:ext uri="{FF2B5EF4-FFF2-40B4-BE49-F238E27FC236}">
                <a16:creationId xmlns:a16="http://schemas.microsoft.com/office/drawing/2014/main" id="{6DB8F21B-E4D7-306D-7559-CE8C15C8DC2E}"/>
              </a:ext>
            </a:extLst>
          </p:cNvPr>
          <p:cNvSpPr txBox="1"/>
          <p:nvPr/>
        </p:nvSpPr>
        <p:spPr>
          <a:xfrm>
            <a:off x="914400" y="786249"/>
            <a:ext cx="4419600" cy="369332"/>
          </a:xfrm>
          <a:prstGeom prst="rect">
            <a:avLst/>
          </a:prstGeom>
          <a:noFill/>
        </p:spPr>
        <p:txBody>
          <a:bodyPr wrap="square" rtlCol="0">
            <a:spAutoFit/>
          </a:bodyPr>
          <a:lstStyle/>
          <a:p>
            <a:r>
              <a:rPr lang="en-US" altLang="ko-KR" dirty="0">
                <a:latin typeface="Pretendard Variable" panose="02000003000000020004" pitchFamily="2" charset="-127"/>
                <a:ea typeface="Pretendard Variable" panose="02000003000000020004" pitchFamily="2" charset="-127"/>
                <a:cs typeface="Pretendard Variable" panose="02000003000000020004" pitchFamily="2" charset="-127"/>
              </a:rPr>
              <a:t>PART 5</a:t>
            </a:r>
            <a:endParaRPr lang="ko-KR" altLang="en-US" dirty="0">
              <a:latin typeface="Pretendard Variable" panose="02000003000000020004" pitchFamily="2" charset="-127"/>
              <a:ea typeface="Pretendard Variable" panose="02000003000000020004" pitchFamily="2" charset="-127"/>
              <a:cs typeface="Pretendard Variable" panose="02000003000000020004" pitchFamily="2" charset="-127"/>
            </a:endParaRPr>
          </a:p>
        </p:txBody>
      </p:sp>
      <p:sp>
        <p:nvSpPr>
          <p:cNvPr id="14" name="텍스트 상자 53">
            <a:extLst>
              <a:ext uri="{FF2B5EF4-FFF2-40B4-BE49-F238E27FC236}">
                <a16:creationId xmlns:a16="http://schemas.microsoft.com/office/drawing/2014/main" id="{74D6EB9E-BB28-4B60-840F-AAC941976BC7}"/>
              </a:ext>
            </a:extLst>
          </p:cNvPr>
          <p:cNvSpPr txBox="1">
            <a:spLocks/>
          </p:cNvSpPr>
          <p:nvPr/>
        </p:nvSpPr>
        <p:spPr>
          <a:xfrm>
            <a:off x="2365690" y="663139"/>
            <a:ext cx="9745653" cy="976486"/>
          </a:xfrm>
          <a:prstGeom prst="rect">
            <a:avLst/>
          </a:prstGeom>
        </p:spPr>
        <p:txBody>
          <a:bodyPr vert="horz" wrap="square" lIns="0" tIns="0" rIns="0" bIns="0" numCol="1" rtlCol="1" anchor="t">
            <a:spAutoFit/>
          </a:bodyPr>
          <a:lstStyle/>
          <a:p>
            <a:pPr marL="0" indent="0" latinLnBrk="0">
              <a:lnSpc>
                <a:spcPts val="8640"/>
              </a:lnSpc>
              <a:buFontTx/>
              <a:buNone/>
            </a:pPr>
            <a:r>
              <a:rPr lang="en-US" altLang="ko-KR"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API</a:t>
            </a:r>
            <a:r>
              <a:rPr lang="ko-KR" altLang="en-US" sz="4800" b="1" dirty="0">
                <a:solidFill>
                  <a:schemeClr val="tx1"/>
                </a:solidFill>
                <a:latin typeface="Pretendard Variable" panose="02000003000000020004" pitchFamily="2" charset="-127"/>
                <a:ea typeface="Pretendard Variable" panose="02000003000000020004" pitchFamily="2" charset="-127"/>
                <a:cs typeface="Pretendard Variable" panose="02000003000000020004" pitchFamily="2" charset="-127"/>
              </a:rPr>
              <a:t>를 통한 매매 자동화</a:t>
            </a:r>
          </a:p>
        </p:txBody>
      </p:sp>
      <p:grpSp>
        <p:nvGrpSpPr>
          <p:cNvPr id="5" name="Group 4">
            <a:extLst>
              <a:ext uri="{FF2B5EF4-FFF2-40B4-BE49-F238E27FC236}">
                <a16:creationId xmlns:a16="http://schemas.microsoft.com/office/drawing/2014/main" id="{2F14E204-4C32-9348-E709-8FE185AF3242}"/>
              </a:ext>
            </a:extLst>
          </p:cNvPr>
          <p:cNvGrpSpPr/>
          <p:nvPr/>
        </p:nvGrpSpPr>
        <p:grpSpPr>
          <a:xfrm>
            <a:off x="4859382" y="2629015"/>
            <a:ext cx="8211697" cy="6918249"/>
            <a:chOff x="2286000" y="1638300"/>
            <a:chExt cx="8211697" cy="6918249"/>
          </a:xfrm>
        </p:grpSpPr>
        <p:pic>
          <p:nvPicPr>
            <p:cNvPr id="11" name="Picture 10">
              <a:extLst>
                <a:ext uri="{FF2B5EF4-FFF2-40B4-BE49-F238E27FC236}">
                  <a16:creationId xmlns:a16="http://schemas.microsoft.com/office/drawing/2014/main" id="{59B422F1-0D7E-37C6-7326-0CA55A08B073}"/>
                </a:ext>
              </a:extLst>
            </p:cNvPr>
            <p:cNvPicPr>
              <a:picLocks noChangeAspect="1"/>
            </p:cNvPicPr>
            <p:nvPr/>
          </p:nvPicPr>
          <p:blipFill>
            <a:blip r:embed="rId3"/>
            <a:stretch>
              <a:fillRect/>
            </a:stretch>
          </p:blipFill>
          <p:spPr>
            <a:xfrm>
              <a:off x="2286000" y="1638300"/>
              <a:ext cx="8211696" cy="5325218"/>
            </a:xfrm>
            <a:prstGeom prst="rect">
              <a:avLst/>
            </a:prstGeom>
          </p:spPr>
        </p:pic>
        <p:pic>
          <p:nvPicPr>
            <p:cNvPr id="12" name="Picture 11">
              <a:extLst>
                <a:ext uri="{FF2B5EF4-FFF2-40B4-BE49-F238E27FC236}">
                  <a16:creationId xmlns:a16="http://schemas.microsoft.com/office/drawing/2014/main" id="{C2CBB992-E300-A5DF-02C3-822CA4938FFB}"/>
                </a:ext>
              </a:extLst>
            </p:cNvPr>
            <p:cNvPicPr>
              <a:picLocks noChangeAspect="1"/>
            </p:cNvPicPr>
            <p:nvPr/>
          </p:nvPicPr>
          <p:blipFill>
            <a:blip r:embed="rId4"/>
            <a:stretch>
              <a:fillRect/>
            </a:stretch>
          </p:blipFill>
          <p:spPr>
            <a:xfrm>
              <a:off x="2286001" y="6963518"/>
              <a:ext cx="8211696" cy="1593031"/>
            </a:xfrm>
            <a:prstGeom prst="rect">
              <a:avLst/>
            </a:prstGeom>
          </p:spPr>
        </p:pic>
      </p:grpSp>
      <p:sp>
        <p:nvSpPr>
          <p:cNvPr id="13" name="TextBox 12">
            <a:extLst>
              <a:ext uri="{FF2B5EF4-FFF2-40B4-BE49-F238E27FC236}">
                <a16:creationId xmlns:a16="http://schemas.microsoft.com/office/drawing/2014/main" id="{5F5E2A1A-F792-E8D0-8B53-56AC369D5A85}"/>
              </a:ext>
            </a:extLst>
          </p:cNvPr>
          <p:cNvSpPr txBox="1"/>
          <p:nvPr/>
        </p:nvSpPr>
        <p:spPr>
          <a:xfrm>
            <a:off x="11811000" y="2245960"/>
            <a:ext cx="1757057" cy="400110"/>
          </a:xfrm>
          <a:prstGeom prst="rect">
            <a:avLst/>
          </a:prstGeom>
          <a:noFill/>
        </p:spPr>
        <p:txBody>
          <a:bodyPr wrap="square" rtlCol="0">
            <a:spAutoFit/>
          </a:bodyPr>
          <a:lstStyle/>
          <a:p>
            <a:r>
              <a:rPr lang="ko-KR" altLang="en-US" sz="2000" dirty="0">
                <a:solidFill>
                  <a:srgbClr val="B8AB98"/>
                </a:solidFill>
                <a:latin typeface="Pretendard Variable Medium" panose="02000003000000020004" pitchFamily="2" charset="-127"/>
                <a:ea typeface="Pretendard Variable Medium" panose="02000003000000020004" pitchFamily="2" charset="-127"/>
                <a:cs typeface="Pretendard Variable Medium" panose="02000003000000020004" pitchFamily="2" charset="-127"/>
              </a:rPr>
              <a:t>첫째날 잔고</a:t>
            </a:r>
          </a:p>
        </p:txBody>
      </p:sp>
      <p:sp>
        <p:nvSpPr>
          <p:cNvPr id="15" name="TextBox 14">
            <a:extLst>
              <a:ext uri="{FF2B5EF4-FFF2-40B4-BE49-F238E27FC236}">
                <a16:creationId xmlns:a16="http://schemas.microsoft.com/office/drawing/2014/main" id="{25E30C16-104A-AC8B-382E-071270DF9B61}"/>
              </a:ext>
            </a:extLst>
          </p:cNvPr>
          <p:cNvSpPr txBox="1"/>
          <p:nvPr/>
        </p:nvSpPr>
        <p:spPr>
          <a:xfrm>
            <a:off x="14953615" y="9948446"/>
            <a:ext cx="3334385" cy="338554"/>
          </a:xfrm>
          <a:prstGeom prst="rect">
            <a:avLst/>
          </a:prstGeom>
          <a:noFill/>
        </p:spPr>
        <p:txBody>
          <a:bodyPr wrap="square" rtlCol="0">
            <a:spAutoFit/>
          </a:bodyPr>
          <a:lstStyle/>
          <a:p>
            <a:pPr algn="r"/>
            <a:r>
              <a:rPr lang="en-US" altLang="ko-KR" sz="1600" dirty="0">
                <a:latin typeface="Pretendard Variable" panose="02000003000000020004" pitchFamily="2" charset="-127"/>
                <a:ea typeface="Pretendard Variable" panose="02000003000000020004" pitchFamily="2" charset="-127"/>
                <a:cs typeface="Pretendard Variable" panose="02000003000000020004" pitchFamily="2" charset="-127"/>
              </a:rPr>
              <a:t>PART6 API</a:t>
            </a:r>
            <a:r>
              <a:rPr lang="ko-KR" altLang="en-US" sz="1600" dirty="0">
                <a:latin typeface="Pretendard Variable" panose="02000003000000020004" pitchFamily="2" charset="-127"/>
                <a:ea typeface="Pretendard Variable" panose="02000003000000020004" pitchFamily="2" charset="-127"/>
                <a:cs typeface="Pretendard Variable" panose="02000003000000020004" pitchFamily="2" charset="-127"/>
              </a:rPr>
              <a:t>를 통한 매매자동화</a:t>
            </a:r>
          </a:p>
        </p:txBody>
      </p:sp>
      <p:sp>
        <p:nvSpPr>
          <p:cNvPr id="7" name="Rectangle 6">
            <a:extLst>
              <a:ext uri="{FF2B5EF4-FFF2-40B4-BE49-F238E27FC236}">
                <a16:creationId xmlns:a16="http://schemas.microsoft.com/office/drawing/2014/main" id="{7C3D9284-EE77-C0FE-771F-5D71B3C1BEDF}"/>
              </a:ext>
            </a:extLst>
          </p:cNvPr>
          <p:cNvSpPr/>
          <p:nvPr/>
        </p:nvSpPr>
        <p:spPr>
          <a:xfrm>
            <a:off x="6423976" y="3147695"/>
            <a:ext cx="1119823" cy="181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48547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7335</TotalTime>
  <Pages>16</Pages>
  <Words>10417</Words>
  <Characters>0</Characters>
  <Application>Microsoft Office PowerPoint</Application>
  <DocSecurity>0</DocSecurity>
  <PresentationFormat>Custom</PresentationFormat>
  <Lines>0</Lines>
  <Paragraphs>1194</Paragraphs>
  <Slides>105</Slides>
  <Notes>105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Wingdings</vt:lpstr>
      <vt:lpstr>Arial</vt:lpstr>
      <vt:lpstr>Pretendard Variable</vt:lpstr>
      <vt:lpstr>Pretendard Variable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and Teal Minimal Abstract Patterns Finance Report Finance Presentation</dc:title>
  <cp:lastModifiedBy>Hyunwoo Kim</cp:lastModifiedBy>
  <cp:revision>28</cp:revision>
  <dcterms:modified xsi:type="dcterms:W3CDTF">2024-03-28T12:42:39Z</dcterms:modified>
  <cp:version>9.102.51.41307</cp:version>
</cp:coreProperties>
</file>